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4482" r:id="rId3"/>
    <p:sldId id="4473" r:id="rId4"/>
    <p:sldId id="4483" r:id="rId5"/>
    <p:sldId id="4484" r:id="rId6"/>
    <p:sldId id="4487" r:id="rId7"/>
    <p:sldId id="4489" r:id="rId8"/>
    <p:sldId id="4490" r:id="rId9"/>
    <p:sldId id="258" r:id="rId10"/>
    <p:sldId id="4491" r:id="rId11"/>
    <p:sldId id="4492" r:id="rId12"/>
    <p:sldId id="4493" r:id="rId13"/>
    <p:sldId id="262" r:id="rId14"/>
    <p:sldId id="4486" r:id="rId15"/>
    <p:sldId id="257" r:id="rId16"/>
    <p:sldId id="265" r:id="rId17"/>
    <p:sldId id="263" r:id="rId18"/>
    <p:sldId id="264" r:id="rId19"/>
    <p:sldId id="261" r:id="rId20"/>
    <p:sldId id="259" r:id="rId21"/>
    <p:sldId id="260" r:id="rId22"/>
    <p:sldId id="44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1575" autoAdjust="0"/>
  </p:normalViewPr>
  <p:slideViewPr>
    <p:cSldViewPr snapToGrid="0">
      <p:cViewPr varScale="1">
        <p:scale>
          <a:sx n="62" d="100"/>
          <a:sy n="62" d="100"/>
        </p:scale>
        <p:origin x="1872" y="1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icol\Downloads\2026%20EMS%20Educational%20Needs%20Assessment%20(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4fe2eca6f3664569/Documents/School/UGA%20Spring%202026/GTC%20Internship/Deliverables/2026%20Educational%20Needs%20Assessment/EGT_GTC%20ENA%202026%20Datas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Dataset.xlsx]PIVOT!Slide 1A</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EMS Region</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ser>
          <c:idx val="0"/>
          <c:order val="0"/>
          <c:tx>
            <c:strRef>
              <c:f>PIVOT!$B$3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68-4E10-8824-118B1D90D22D}"/>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D068-4E10-8824-118B1D90D2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68-4E10-8824-118B1D90D22D}"/>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9.4501718213058417E-2"/>
                      <c:h val="5.2287640239077088E-2"/>
                    </c:manualLayout>
                  </c15:layout>
                </c:ext>
                <c:ext xmlns:c16="http://schemas.microsoft.com/office/drawing/2014/chart" uri="{C3380CC4-5D6E-409C-BE32-E72D297353CC}">
                  <c16:uniqueId val="{00000001-D068-4E10-8824-118B1D90D22D}"/>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9.4501718213058417E-2"/>
                      <c:h val="4.953565917386251E-2"/>
                    </c:manualLayout>
                  </c15:layout>
                </c:ext>
                <c:ext xmlns:c16="http://schemas.microsoft.com/office/drawing/2014/chart" uri="{C3380CC4-5D6E-409C-BE32-E72D297353CC}">
                  <c16:uniqueId val="{00000003-D068-4E10-8824-118B1D90D22D}"/>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9.4501718213058417E-2"/>
                      <c:h val="5.2287640239077088E-2"/>
                    </c:manualLayout>
                  </c15:layout>
                </c:ext>
                <c:ext xmlns:c16="http://schemas.microsoft.com/office/drawing/2014/chart" uri="{C3380CC4-5D6E-409C-BE32-E72D297353CC}">
                  <c16:uniqueId val="{00000005-D068-4E10-8824-118B1D90D22D}"/>
                </c:ext>
              </c:extLst>
            </c:dLbl>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PIVOT!$A$4:$A$7</c:f>
              <c:strCache>
                <c:ptCount val="3"/>
                <c:pt idx="0">
                  <c:v>Regions 1,2,3</c:v>
                </c:pt>
                <c:pt idx="1">
                  <c:v>Regions 7,8,9,10</c:v>
                </c:pt>
                <c:pt idx="2">
                  <c:v>Regions 4,5,6</c:v>
                </c:pt>
              </c:strCache>
            </c:strRef>
          </c:cat>
          <c:val>
            <c:numRef>
              <c:f>PIVOT!$B$4:$B$7</c:f>
              <c:numCache>
                <c:formatCode>0.00%</c:formatCode>
                <c:ptCount val="3"/>
                <c:pt idx="0">
                  <c:v>0.23860589812332439</c:v>
                </c:pt>
                <c:pt idx="1">
                  <c:v>0.61662198391420908</c:v>
                </c:pt>
                <c:pt idx="2">
                  <c:v>0.1447721179624665</c:v>
                </c:pt>
              </c:numCache>
            </c:numRef>
          </c:val>
          <c:extLst>
            <c:ext xmlns:c16="http://schemas.microsoft.com/office/drawing/2014/chart" uri="{C3380CC4-5D6E-409C-BE32-E72D297353CC}">
              <c16:uniqueId val="{00000006-D068-4E10-8824-118B1D90D22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Dataset.xlsx]PIVOT!PivotTable8</c:name>
    <c:fmtId val="5"/>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w="19050">
            <a:solidFill>
              <a:schemeClr val="lt1"/>
            </a:solidFill>
          </a:ln>
          <a:effectLst/>
        </c:spPr>
        <c:dLbl>
          <c:idx val="0"/>
          <c:layout>
            <c:manualLayout>
              <c:x val="0.10277777777777777"/>
              <c:y val="-1.38888888888889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solidFill>
          <a:ln w="19050">
            <a:solidFill>
              <a:schemeClr val="lt1"/>
            </a:solidFill>
          </a:ln>
          <a:effectLst/>
        </c:spPr>
        <c:dLbl>
          <c:idx val="0"/>
          <c:layout>
            <c:manualLayout>
              <c:x val="-0.15277777777777779"/>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w="19050">
            <a:solidFill>
              <a:schemeClr val="lt1"/>
            </a:solidFill>
          </a:ln>
          <a:effectLst/>
        </c:spPr>
        <c:dLbl>
          <c:idx val="0"/>
          <c:layout>
            <c:manualLayout>
              <c:x val="-8.3333333333333329E-2"/>
              <c:y val="-3.70370370370370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5"/>
          </a:solidFill>
          <a:ln w="19050">
            <a:solidFill>
              <a:schemeClr val="lt1"/>
            </a:solidFill>
          </a:ln>
          <a:effectLst/>
        </c:spPr>
        <c:dLbl>
          <c:idx val="0"/>
          <c:layout>
            <c:manualLayout>
              <c:x val="-4.4515111697441004E-2"/>
              <c:y val="-8.21114200965365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dLbl>
          <c:idx val="0"/>
          <c:layout>
            <c:manualLayout>
              <c:x val="8.9030223394881799E-2"/>
              <c:y val="-6.386443785286179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dLbl>
          <c:idx val="0"/>
          <c:layout>
            <c:manualLayout>
              <c:x val="8.9030223394881799E-2"/>
              <c:y val="-6.386443785286179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dLbl>
          <c:idx val="0"/>
          <c:layout>
            <c:manualLayout>
              <c:x val="0.10277777777777777"/>
              <c:y val="-1.38888888888889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0.15277777777777779"/>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dLbl>
          <c:idx val="0"/>
          <c:layout>
            <c:manualLayout>
              <c:x val="-8.3333333333333329E-2"/>
              <c:y val="-3.70370370370370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4.4515111697441004E-2"/>
              <c:y val="-8.21114200965365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dLbl>
          <c:idx val="0"/>
          <c:layout>
            <c:manualLayout>
              <c:x val="8.9030223394881799E-2"/>
              <c:y val="-6.386443785286179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dLbl>
          <c:idx val="0"/>
          <c:layout>
            <c:manualLayout>
              <c:x val="0.10277777777777777"/>
              <c:y val="-1.38888888888889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0.15277777777777779"/>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dLbl>
          <c:idx val="0"/>
          <c:layout>
            <c:manualLayout>
              <c:x val="-8.3333333333333329E-2"/>
              <c:y val="-3.70370370370370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4.4515111697441004E-2"/>
              <c:y val="-8.21114200965365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doughnutChart>
        <c:varyColors val="1"/>
        <c:ser>
          <c:idx val="0"/>
          <c:order val="0"/>
          <c:tx>
            <c:strRef>
              <c:f>PIVOT!$H$74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58-4CE4-979C-DAC3BAF0E3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58-4CE4-979C-DAC3BAF0E3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58-4CE4-979C-DAC3BAF0E3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58-4CE4-979C-DAC3BAF0E3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58-4CE4-979C-DAC3BAF0E38B}"/>
              </c:ext>
            </c:extLst>
          </c:dPt>
          <c:dLbls>
            <c:dLbl>
              <c:idx val="0"/>
              <c:layout>
                <c:manualLayout>
                  <c:x val="8.5186131362557968E-2"/>
                  <c:y val="-0.11912896169299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8-4CE4-979C-DAC3BAF0E38B}"/>
                </c:ext>
              </c:extLst>
            </c:dLbl>
            <c:dLbl>
              <c:idx val="1"/>
              <c:layout>
                <c:manualLayout>
                  <c:x val="4.8959936944228698E-2"/>
                  <c:y val="-0.174155878120432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8-4CE4-979C-DAC3BAF0E38B}"/>
                </c:ext>
              </c:extLst>
            </c:dLbl>
            <c:dLbl>
              <c:idx val="2"/>
              <c:layout>
                <c:manualLayout>
                  <c:x val="-0.1796865493734075"/>
                  <c:y val="6.3626857507640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8-4CE4-979C-DAC3BAF0E38B}"/>
                </c:ext>
              </c:extLst>
            </c:dLbl>
            <c:dLbl>
              <c:idx val="3"/>
              <c:layout>
                <c:manualLayout>
                  <c:x val="-0.10639813883771795"/>
                  <c:y val="-7.0195936622485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8-4CE4-979C-DAC3BAF0E38B}"/>
                </c:ext>
              </c:extLst>
            </c:dLbl>
            <c:dLbl>
              <c:idx val="4"/>
              <c:layout>
                <c:manualLayout>
                  <c:x val="-8.2956235686684976E-2"/>
                  <c:y val="-0.11527001935128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58-4CE4-979C-DAC3BAF0E3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PIVOT!$G$75:$G$80</c:f>
              <c:strCache>
                <c:ptCount val="5"/>
                <c:pt idx="0">
                  <c:v>4+ hours</c:v>
                </c:pt>
                <c:pt idx="1">
                  <c:v>Less than 30 minutes</c:v>
                </c:pt>
                <c:pt idx="2">
                  <c:v>Up to 1 hour</c:v>
                </c:pt>
                <c:pt idx="3">
                  <c:v>Up to 2 hours</c:v>
                </c:pt>
                <c:pt idx="4">
                  <c:v>Up to 3 hours</c:v>
                </c:pt>
              </c:strCache>
            </c:strRef>
          </c:cat>
          <c:val>
            <c:numRef>
              <c:f>PIVOT!$H$75:$H$80</c:f>
              <c:numCache>
                <c:formatCode>0%</c:formatCode>
                <c:ptCount val="5"/>
                <c:pt idx="0">
                  <c:v>5.6300268096514748E-2</c:v>
                </c:pt>
                <c:pt idx="1">
                  <c:v>0.21715817694369974</c:v>
                </c:pt>
                <c:pt idx="2">
                  <c:v>0.48793565683646112</c:v>
                </c:pt>
                <c:pt idx="3">
                  <c:v>0.21447721179624665</c:v>
                </c:pt>
                <c:pt idx="4">
                  <c:v>2.4128686327077747E-2</c:v>
                </c:pt>
              </c:numCache>
            </c:numRef>
          </c:val>
          <c:extLst>
            <c:ext xmlns:c16="http://schemas.microsoft.com/office/drawing/2014/chart" uri="{C3380CC4-5D6E-409C-BE32-E72D297353CC}">
              <c16:uniqueId val="{0000000A-8C58-4CE4-979C-DAC3BAF0E38B}"/>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0138134273196873"/>
          <c:y val="0.11659897852038192"/>
          <c:w val="0.25248914715495341"/>
          <c:h val="0.766801607805611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PIVOT!$K$74</c:f>
              <c:strCache>
                <c:ptCount val="1"/>
                <c:pt idx="0">
                  <c:v>Percentage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PIVOT!$J$75:$J$84</c:f>
              <c:strCache>
                <c:ptCount val="10"/>
                <c:pt idx="0">
                  <c:v>In-House Classes</c:v>
                </c:pt>
                <c:pt idx="1">
                  <c:v>Skill Workshops and 
Tutorials</c:v>
                </c:pt>
                <c:pt idx="2">
                  <c:v>NAEMT Courses</c:v>
                </c:pt>
                <c:pt idx="3">
                  <c:v>In-Person Conferences</c:v>
                </c:pt>
                <c:pt idx="4">
                  <c:v>Online Platform Courses</c:v>
                </c:pt>
                <c:pt idx="5">
                  <c:v>RTAC Classes</c:v>
                </c:pt>
                <c:pt idx="6">
                  <c:v>Virtual Conferences</c:v>
                </c:pt>
                <c:pt idx="7">
                  <c:v>Podcasts</c:v>
                </c:pt>
                <c:pt idx="8">
                  <c:v>Webinars</c:v>
                </c:pt>
                <c:pt idx="9">
                  <c:v>Other</c:v>
                </c:pt>
              </c:strCache>
            </c:strRef>
          </c:cat>
          <c:val>
            <c:numRef>
              <c:f>PIVOT!$K$75:$K$84</c:f>
              <c:numCache>
                <c:formatCode>0%</c:formatCode>
                <c:ptCount val="10"/>
                <c:pt idx="0">
                  <c:v>0.71045576407506705</c:v>
                </c:pt>
                <c:pt idx="1">
                  <c:v>0.58713136729222515</c:v>
                </c:pt>
                <c:pt idx="2">
                  <c:v>0.43699731903485256</c:v>
                </c:pt>
                <c:pt idx="3">
                  <c:v>0.39142091152815012</c:v>
                </c:pt>
                <c:pt idx="4">
                  <c:v>0.30831099195710454</c:v>
                </c:pt>
                <c:pt idx="5">
                  <c:v>0.15013404825737264</c:v>
                </c:pt>
                <c:pt idx="6">
                  <c:v>0.13941018766756033</c:v>
                </c:pt>
                <c:pt idx="7">
                  <c:v>0.11528150134048257</c:v>
                </c:pt>
                <c:pt idx="8">
                  <c:v>9.6514745308310987E-2</c:v>
                </c:pt>
                <c:pt idx="9">
                  <c:v>1.6085790884718499E-2</c:v>
                </c:pt>
              </c:numCache>
            </c:numRef>
          </c:val>
          <c:extLst>
            <c:ext xmlns:c16="http://schemas.microsoft.com/office/drawing/2014/chart" uri="{C3380CC4-5D6E-409C-BE32-E72D297353CC}">
              <c16:uniqueId val="{00000000-8080-4539-B9A8-6D7B954849CC}"/>
            </c:ext>
          </c:extLst>
        </c:ser>
        <c:dLbls>
          <c:dLblPos val="outEnd"/>
          <c:showLegendKey val="0"/>
          <c:showVal val="1"/>
          <c:showCatName val="0"/>
          <c:showSerName val="0"/>
          <c:showPercent val="0"/>
          <c:showBubbleSize val="0"/>
        </c:dLbls>
        <c:gapWidth val="219"/>
        <c:overlap val="-27"/>
        <c:axId val="447296592"/>
        <c:axId val="447297552"/>
      </c:barChart>
      <c:catAx>
        <c:axId val="44729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7297552"/>
        <c:crosses val="autoZero"/>
        <c:auto val="1"/>
        <c:lblAlgn val="ctr"/>
        <c:lblOffset val="100"/>
        <c:noMultiLvlLbl val="0"/>
      </c:catAx>
      <c:valAx>
        <c:axId val="447297552"/>
        <c:scaling>
          <c:orientation val="minMax"/>
        </c:scaling>
        <c:delete val="0"/>
        <c:axPos val="l"/>
        <c:majorGridlines>
          <c:spPr>
            <a:ln w="9525" cap="flat" cmpd="sng" algn="ctr">
              <a:gradFill flip="none" rotWithShape="1">
                <a:gsLst>
                  <a:gs pos="0">
                    <a:schemeClr val="accent2">
                      <a:lumMod val="67000"/>
                    </a:schemeClr>
                  </a:gs>
                  <a:gs pos="12000">
                    <a:schemeClr val="accent2">
                      <a:lumMod val="97000"/>
                      <a:lumOff val="3000"/>
                    </a:schemeClr>
                  </a:gs>
                  <a:gs pos="54000">
                    <a:schemeClr val="accent2">
                      <a:lumMod val="60000"/>
                      <a:lumOff val="40000"/>
                    </a:schemeClr>
                  </a:gs>
                </a:gsLst>
                <a:lin ang="16200000" scaled="1"/>
                <a:tileRect/>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296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2"/>
                </a:solidFill>
                <a:latin typeface="+mn-lt"/>
                <a:ea typeface="+mn-ea"/>
                <a:cs typeface="+mn-cs"/>
              </a:defRPr>
            </a:pPr>
            <a:r>
              <a:rPr lang="en-US" dirty="0">
                <a:solidFill>
                  <a:schemeClr val="tx2"/>
                </a:solidFill>
              </a:rPr>
              <a:t>Hospital Trauma Level Designation</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A84-4447-889F-79CF2A0CDD9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A84-4447-889F-79CF2A0CDD9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A84-4447-889F-79CF2A0CDD9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A84-4447-889F-79CF2A0CDD9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A84-4447-889F-79CF2A0CDD9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A84-4447-889F-79CF2A0CDD9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A84-4447-889F-79CF2A0CDD9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FA84-4447-889F-79CF2A0CDD9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FA84-4447-889F-79CF2A0CDD92}"/>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FA84-4447-889F-79CF2A0CDD9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FA84-4447-889F-79CF2A0CDD92}"/>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FA84-4447-889F-79CF2A0CDD92}"/>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FA84-4447-889F-79CF2A0CDD92}"/>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FA84-4447-889F-79CF2A0CDD9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Graphs!$V$3:$V$9</c:f>
              <c:strCache>
                <c:ptCount val="7"/>
                <c:pt idx="0">
                  <c:v>Level I</c:v>
                </c:pt>
                <c:pt idx="1">
                  <c:v>Level II</c:v>
                </c:pt>
                <c:pt idx="2">
                  <c:v>Level II 
Pediatric Center</c:v>
                </c:pt>
                <c:pt idx="3">
                  <c:v>Level III</c:v>
                </c:pt>
                <c:pt idx="4">
                  <c:v>Level III 
Pediatric Center</c:v>
                </c:pt>
                <c:pt idx="5">
                  <c:v>Level IV</c:v>
                </c:pt>
                <c:pt idx="6">
                  <c:v>Non-trauma center</c:v>
                </c:pt>
              </c:strCache>
            </c:strRef>
          </c:cat>
          <c:val>
            <c:numRef>
              <c:f>Graphs!$W$3:$W$9</c:f>
              <c:numCache>
                <c:formatCode>General</c:formatCode>
                <c:ptCount val="7"/>
                <c:pt idx="0">
                  <c:v>6</c:v>
                </c:pt>
                <c:pt idx="1">
                  <c:v>17</c:v>
                </c:pt>
                <c:pt idx="2">
                  <c:v>1</c:v>
                </c:pt>
                <c:pt idx="3">
                  <c:v>5</c:v>
                </c:pt>
                <c:pt idx="4">
                  <c:v>1</c:v>
                </c:pt>
                <c:pt idx="5">
                  <c:v>3</c:v>
                </c:pt>
                <c:pt idx="6">
                  <c:v>12</c:v>
                </c:pt>
              </c:numCache>
            </c:numRef>
          </c:val>
          <c:extLst>
            <c:ext xmlns:c16="http://schemas.microsoft.com/office/drawing/2014/chart" uri="{C3380CC4-5D6E-409C-BE32-E72D297353CC}">
              <c16:uniqueId val="{0000000E-FA84-4447-889F-79CF2A0CDD92}"/>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[2026 EMS Educational Needs Assessment (1).xlsx]Sheet1!PivotTable16</c:name>
    <c:fmtId val="5"/>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Hospital Trauma Level Designation by Region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Sheet1!$Q$3:$Q$4</c:f>
              <c:strCache>
                <c:ptCount val="1"/>
                <c:pt idx="0">
                  <c:v>Level 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Sheet1!$Q$5:$Q$14</c:f>
              <c:numCache>
                <c:formatCode>General</c:formatCode>
                <c:ptCount val="9"/>
                <c:pt idx="1">
                  <c:v>1</c:v>
                </c:pt>
                <c:pt idx="2">
                  <c:v>2</c:v>
                </c:pt>
                <c:pt idx="4">
                  <c:v>3</c:v>
                </c:pt>
              </c:numCache>
            </c:numRef>
          </c:val>
          <c:extLst>
            <c:ext xmlns:c16="http://schemas.microsoft.com/office/drawing/2014/chart" uri="{C3380CC4-5D6E-409C-BE32-E72D297353CC}">
              <c16:uniqueId val="{00000000-4C7A-4D33-AC66-3275A33F3DC5}"/>
            </c:ext>
          </c:extLst>
        </c:ser>
        <c:ser>
          <c:idx val="1"/>
          <c:order val="1"/>
          <c:tx>
            <c:strRef>
              <c:f>Sheet1!$R$3:$R$4</c:f>
              <c:strCache>
                <c:ptCount val="1"/>
                <c:pt idx="0">
                  <c:v>Level II</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Sheet1!$R$5:$R$14</c:f>
              <c:numCache>
                <c:formatCode>General</c:formatCode>
                <c:ptCount val="9"/>
                <c:pt idx="2">
                  <c:v>3</c:v>
                </c:pt>
                <c:pt idx="5">
                  <c:v>6</c:v>
                </c:pt>
                <c:pt idx="6">
                  <c:v>1</c:v>
                </c:pt>
                <c:pt idx="8">
                  <c:v>7</c:v>
                </c:pt>
              </c:numCache>
            </c:numRef>
          </c:val>
          <c:extLst>
            <c:ext xmlns:c16="http://schemas.microsoft.com/office/drawing/2014/chart" uri="{C3380CC4-5D6E-409C-BE32-E72D297353CC}">
              <c16:uniqueId val="{00000001-4C7A-4D33-AC66-3275A33F3DC5}"/>
            </c:ext>
          </c:extLst>
        </c:ser>
        <c:ser>
          <c:idx val="2"/>
          <c:order val="2"/>
          <c:tx>
            <c:strRef>
              <c:f>Sheet1!$S$3:$S$4</c:f>
              <c:strCache>
                <c:ptCount val="1"/>
                <c:pt idx="0">
                  <c:v>Level II 
Pediatric Center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Sheet1!$S$5:$S$14</c:f>
              <c:numCache>
                <c:formatCode>General</c:formatCode>
                <c:ptCount val="9"/>
                <c:pt idx="5">
                  <c:v>1</c:v>
                </c:pt>
              </c:numCache>
            </c:numRef>
          </c:val>
          <c:extLst>
            <c:ext xmlns:c16="http://schemas.microsoft.com/office/drawing/2014/chart" uri="{C3380CC4-5D6E-409C-BE32-E72D297353CC}">
              <c16:uniqueId val="{00000002-4C7A-4D33-AC66-3275A33F3DC5}"/>
            </c:ext>
          </c:extLst>
        </c:ser>
        <c:ser>
          <c:idx val="3"/>
          <c:order val="3"/>
          <c:tx>
            <c:strRef>
              <c:f>Sheet1!$T$3:$T$4</c:f>
              <c:strCache>
                <c:ptCount val="1"/>
                <c:pt idx="0">
                  <c:v>Level III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Sheet1!$T$5:$T$14</c:f>
              <c:numCache>
                <c:formatCode>General</c:formatCode>
                <c:ptCount val="9"/>
                <c:pt idx="0">
                  <c:v>1</c:v>
                </c:pt>
                <c:pt idx="2">
                  <c:v>1</c:v>
                </c:pt>
                <c:pt idx="5">
                  <c:v>1</c:v>
                </c:pt>
                <c:pt idx="6">
                  <c:v>2</c:v>
                </c:pt>
              </c:numCache>
            </c:numRef>
          </c:val>
          <c:extLst>
            <c:ext xmlns:c16="http://schemas.microsoft.com/office/drawing/2014/chart" uri="{C3380CC4-5D6E-409C-BE32-E72D297353CC}">
              <c16:uniqueId val="{00000003-4C7A-4D33-AC66-3275A33F3DC5}"/>
            </c:ext>
          </c:extLst>
        </c:ser>
        <c:ser>
          <c:idx val="4"/>
          <c:order val="4"/>
          <c:tx>
            <c:strRef>
              <c:f>Sheet1!$U$3:$U$4</c:f>
              <c:strCache>
                <c:ptCount val="1"/>
                <c:pt idx="0">
                  <c:v>Level III 
Pediatric Center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Sheet1!$U$5:$U$14</c:f>
              <c:numCache>
                <c:formatCode>General</c:formatCode>
                <c:ptCount val="9"/>
                <c:pt idx="3">
                  <c:v>1</c:v>
                </c:pt>
              </c:numCache>
            </c:numRef>
          </c:val>
          <c:extLst>
            <c:ext xmlns:c16="http://schemas.microsoft.com/office/drawing/2014/chart" uri="{C3380CC4-5D6E-409C-BE32-E72D297353CC}">
              <c16:uniqueId val="{00000004-4C7A-4D33-AC66-3275A33F3DC5}"/>
            </c:ext>
          </c:extLst>
        </c:ser>
        <c:ser>
          <c:idx val="5"/>
          <c:order val="5"/>
          <c:tx>
            <c:strRef>
              <c:f>Sheet1!$V$3:$V$4</c:f>
              <c:strCache>
                <c:ptCount val="1"/>
                <c:pt idx="0">
                  <c:v>Level IV</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Sheet1!$V$5:$V$14</c:f>
              <c:numCache>
                <c:formatCode>General</c:formatCode>
                <c:ptCount val="9"/>
                <c:pt idx="7">
                  <c:v>1</c:v>
                </c:pt>
                <c:pt idx="8">
                  <c:v>2</c:v>
                </c:pt>
              </c:numCache>
            </c:numRef>
          </c:val>
          <c:extLst>
            <c:ext xmlns:c16="http://schemas.microsoft.com/office/drawing/2014/chart" uri="{C3380CC4-5D6E-409C-BE32-E72D297353CC}">
              <c16:uniqueId val="{00000005-4C7A-4D33-AC66-3275A33F3DC5}"/>
            </c:ext>
          </c:extLst>
        </c:ser>
        <c:ser>
          <c:idx val="6"/>
          <c:order val="6"/>
          <c:tx>
            <c:strRef>
              <c:f>Sheet1!$W$3:$W$4</c:f>
              <c:strCache>
                <c:ptCount val="1"/>
                <c:pt idx="0">
                  <c:v>Non-trauma center</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cat>
            <c:strRef>
              <c:f>Sheet1!$P$5:$P$14</c:f>
              <c:strCache>
                <c:ptCount val="9"/>
                <c:pt idx="0">
                  <c:v>1</c:v>
                </c:pt>
                <c:pt idx="1">
                  <c:v>2</c:v>
                </c:pt>
                <c:pt idx="2">
                  <c:v>3</c:v>
                </c:pt>
                <c:pt idx="3">
                  <c:v>4</c:v>
                </c:pt>
                <c:pt idx="4">
                  <c:v>5</c:v>
                </c:pt>
                <c:pt idx="5">
                  <c:v>7</c:v>
                </c:pt>
                <c:pt idx="6">
                  <c:v>8</c:v>
                </c:pt>
                <c:pt idx="7">
                  <c:v>9</c:v>
                </c:pt>
                <c:pt idx="8">
                  <c:v>10</c:v>
                </c:pt>
              </c:strCache>
            </c:strRef>
          </c:cat>
          <c:val>
            <c:numRef>
              <c:f>Sheet1!$W$5:$W$14</c:f>
              <c:numCache>
                <c:formatCode>General</c:formatCode>
                <c:ptCount val="9"/>
                <c:pt idx="1">
                  <c:v>5</c:v>
                </c:pt>
                <c:pt idx="2">
                  <c:v>1</c:v>
                </c:pt>
                <c:pt idx="5">
                  <c:v>1</c:v>
                </c:pt>
                <c:pt idx="6">
                  <c:v>1</c:v>
                </c:pt>
                <c:pt idx="7">
                  <c:v>2</c:v>
                </c:pt>
                <c:pt idx="8">
                  <c:v>2</c:v>
                </c:pt>
              </c:numCache>
            </c:numRef>
          </c:val>
          <c:extLst>
            <c:ext xmlns:c16="http://schemas.microsoft.com/office/drawing/2014/chart" uri="{C3380CC4-5D6E-409C-BE32-E72D297353CC}">
              <c16:uniqueId val="{00000006-4C7A-4D33-AC66-3275A33F3DC5}"/>
            </c:ext>
          </c:extLst>
        </c:ser>
        <c:dLbls>
          <c:showLegendKey val="0"/>
          <c:showVal val="0"/>
          <c:showCatName val="0"/>
          <c:showSerName val="0"/>
          <c:showPercent val="0"/>
          <c:showBubbleSize val="0"/>
        </c:dLbls>
        <c:gapWidth val="150"/>
        <c:overlap val="100"/>
        <c:axId val="1490973967"/>
        <c:axId val="1490975887"/>
      </c:barChart>
      <c:catAx>
        <c:axId val="149097396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490975887"/>
        <c:crosses val="autoZero"/>
        <c:auto val="1"/>
        <c:lblAlgn val="ctr"/>
        <c:lblOffset val="100"/>
        <c:noMultiLvlLbl val="0"/>
      </c:catAx>
      <c:valAx>
        <c:axId val="149097588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9739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Hospital Provider Role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Graphs!$BY$29</c:f>
              <c:strCache>
                <c:ptCount val="1"/>
                <c:pt idx="0">
                  <c:v>Administration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Graphs!$BZ$29</c:f>
              <c:numCache>
                <c:formatCode>General</c:formatCode>
                <c:ptCount val="1"/>
                <c:pt idx="0">
                  <c:v>4</c:v>
                </c:pt>
              </c:numCache>
            </c:numRef>
          </c:val>
          <c:extLst>
            <c:ext xmlns:c16="http://schemas.microsoft.com/office/drawing/2014/chart" uri="{C3380CC4-5D6E-409C-BE32-E72D297353CC}">
              <c16:uniqueId val="{00000000-7ED1-4672-9411-2539B92482D5}"/>
            </c:ext>
          </c:extLst>
        </c:ser>
        <c:ser>
          <c:idx val="1"/>
          <c:order val="1"/>
          <c:tx>
            <c:strRef>
              <c:f>Graphs!$BY$30</c:f>
              <c:strCache>
                <c:ptCount val="1"/>
                <c:pt idx="0">
                  <c:v>ED Nurse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val>
            <c:numRef>
              <c:f>Graphs!$BZ$30</c:f>
              <c:numCache>
                <c:formatCode>General</c:formatCode>
                <c:ptCount val="1"/>
                <c:pt idx="0">
                  <c:v>18</c:v>
                </c:pt>
              </c:numCache>
            </c:numRef>
          </c:val>
          <c:extLst>
            <c:ext xmlns:c16="http://schemas.microsoft.com/office/drawing/2014/chart" uri="{C3380CC4-5D6E-409C-BE32-E72D297353CC}">
              <c16:uniqueId val="{00000001-7ED1-4672-9411-2539B92482D5}"/>
            </c:ext>
          </c:extLst>
        </c:ser>
        <c:ser>
          <c:idx val="2"/>
          <c:order val="2"/>
          <c:tx>
            <c:strRef>
              <c:f>Graphs!$BY$31</c:f>
              <c:strCache>
                <c:ptCount val="1"/>
                <c:pt idx="0">
                  <c:v>EMS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f>Graphs!$BZ$31</c:f>
              <c:numCache>
                <c:formatCode>General</c:formatCode>
                <c:ptCount val="1"/>
                <c:pt idx="0">
                  <c:v>2</c:v>
                </c:pt>
              </c:numCache>
            </c:numRef>
          </c:val>
          <c:extLst>
            <c:ext xmlns:c16="http://schemas.microsoft.com/office/drawing/2014/chart" uri="{C3380CC4-5D6E-409C-BE32-E72D297353CC}">
              <c16:uniqueId val="{00000002-7ED1-4672-9411-2539B92482D5}"/>
            </c:ext>
          </c:extLst>
        </c:ser>
        <c:ser>
          <c:idx val="3"/>
          <c:order val="3"/>
          <c:tx>
            <c:strRef>
              <c:f>Graphs!$BY$32</c:f>
              <c:strCache>
                <c:ptCount val="1"/>
                <c:pt idx="0">
                  <c:v>other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val>
            <c:numRef>
              <c:f>Graphs!$BZ$32</c:f>
              <c:numCache>
                <c:formatCode>General</c:formatCode>
                <c:ptCount val="1"/>
                <c:pt idx="0">
                  <c:v>6</c:v>
                </c:pt>
              </c:numCache>
            </c:numRef>
          </c:val>
          <c:extLst>
            <c:ext xmlns:c16="http://schemas.microsoft.com/office/drawing/2014/chart" uri="{C3380CC4-5D6E-409C-BE32-E72D297353CC}">
              <c16:uniqueId val="{00000003-7ED1-4672-9411-2539B92482D5}"/>
            </c:ext>
          </c:extLst>
        </c:ser>
        <c:ser>
          <c:idx val="4"/>
          <c:order val="4"/>
          <c:tx>
            <c:strRef>
              <c:f>Graphs!$BY$33</c:f>
              <c:strCache>
                <c:ptCount val="1"/>
                <c:pt idx="0">
                  <c:v>Physician/PA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val>
            <c:numRef>
              <c:f>Graphs!$BZ$33</c:f>
              <c:numCache>
                <c:formatCode>General</c:formatCode>
                <c:ptCount val="1"/>
                <c:pt idx="0">
                  <c:v>4</c:v>
                </c:pt>
              </c:numCache>
            </c:numRef>
          </c:val>
          <c:extLst>
            <c:ext xmlns:c16="http://schemas.microsoft.com/office/drawing/2014/chart" uri="{C3380CC4-5D6E-409C-BE32-E72D297353CC}">
              <c16:uniqueId val="{00000004-7ED1-4672-9411-2539B92482D5}"/>
            </c:ext>
          </c:extLst>
        </c:ser>
        <c:ser>
          <c:idx val="5"/>
          <c:order val="5"/>
          <c:tx>
            <c:strRef>
              <c:f>Graphs!$BY$34</c:f>
              <c:strCache>
                <c:ptCount val="1"/>
                <c:pt idx="0">
                  <c:v>Trauma Program</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val>
            <c:numRef>
              <c:f>Graphs!$BZ$34</c:f>
              <c:numCache>
                <c:formatCode>General</c:formatCode>
                <c:ptCount val="1"/>
                <c:pt idx="0">
                  <c:v>11</c:v>
                </c:pt>
              </c:numCache>
            </c:numRef>
          </c:val>
          <c:extLst>
            <c:ext xmlns:c16="http://schemas.microsoft.com/office/drawing/2014/chart" uri="{C3380CC4-5D6E-409C-BE32-E72D297353CC}">
              <c16:uniqueId val="{00000005-7ED1-4672-9411-2539B92482D5}"/>
            </c:ext>
          </c:extLst>
        </c:ser>
        <c:dLbls>
          <c:showLegendKey val="0"/>
          <c:showVal val="0"/>
          <c:showCatName val="0"/>
          <c:showSerName val="0"/>
          <c:showPercent val="0"/>
          <c:showBubbleSize val="0"/>
        </c:dLbls>
        <c:gapWidth val="100"/>
        <c:overlap val="-24"/>
        <c:axId val="1448800752"/>
        <c:axId val="1448812752"/>
      </c:barChart>
      <c:catAx>
        <c:axId val="1448800752"/>
        <c:scaling>
          <c:orientation val="minMax"/>
        </c:scaling>
        <c:delete val="1"/>
        <c:axPos val="b"/>
        <c:numFmt formatCode="General" sourceLinked="1"/>
        <c:majorTickMark val="none"/>
        <c:minorTickMark val="none"/>
        <c:tickLblPos val="nextTo"/>
        <c:crossAx val="1448812752"/>
        <c:crosses val="autoZero"/>
        <c:auto val="1"/>
        <c:lblAlgn val="ctr"/>
        <c:lblOffset val="100"/>
        <c:noMultiLvlLbl val="0"/>
      </c:catAx>
      <c:valAx>
        <c:axId val="144881275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880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[2026 EMS Educational Needs Assessment (1).xlsx]Graphs!PivotTable38</c:name>
    <c:fmtId val="7"/>
  </c:pivotSource>
  <c:chart>
    <c:title>
      <c:tx>
        <c:rich>
          <a:bodyPr rot="0" spcFirstLastPara="1" vertOverflow="ellipsis" vert="horz" wrap="square" anchor="ctr" anchorCtr="1"/>
          <a:lstStyle/>
          <a:p>
            <a:pPr>
              <a:defRPr sz="2128" b="1" i="0" u="none" strike="noStrike" kern="1200" cap="all" baseline="0">
                <a:solidFill>
                  <a:schemeClr val="tx2"/>
                </a:solidFill>
                <a:latin typeface="+mn-lt"/>
                <a:ea typeface="+mn-ea"/>
                <a:cs typeface="+mn-cs"/>
              </a:defRPr>
            </a:pPr>
            <a:r>
              <a:rPr lang="en-US" dirty="0">
                <a:solidFill>
                  <a:schemeClr val="tx2"/>
                </a:solidFill>
              </a:rPr>
              <a:t>Hospital Provider’s Satisfaction with EMS pre-arrival communication</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2"/>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Graphs!$CH$2</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4C-49DB-AD06-356679C8183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4C-49DB-AD06-356679C8183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4C-49DB-AD06-356679C8183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A4C-49DB-AD06-356679C8183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A4C-49DB-AD06-356679C8183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3A4C-49DB-AD06-356679C8183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3A4C-49DB-AD06-356679C8183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3A4C-49DB-AD06-356679C8183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3A4C-49DB-AD06-356679C8183E}"/>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3A4C-49DB-AD06-356679C8183E}"/>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Graphs!$CG$3:$CG$8</c:f>
              <c:strCache>
                <c:ptCount val="5"/>
                <c:pt idx="0">
                  <c:v>Dissatisfied</c:v>
                </c:pt>
                <c:pt idx="1">
                  <c:v>Neutral</c:v>
                </c:pt>
                <c:pt idx="2">
                  <c:v>Satisfied</c:v>
                </c:pt>
                <c:pt idx="3">
                  <c:v>Very Dissatisfied</c:v>
                </c:pt>
                <c:pt idx="4">
                  <c:v>Very Satisfied</c:v>
                </c:pt>
              </c:strCache>
            </c:strRef>
          </c:cat>
          <c:val>
            <c:numRef>
              <c:f>Graphs!$CH$3:$CH$8</c:f>
              <c:numCache>
                <c:formatCode>General</c:formatCode>
                <c:ptCount val="5"/>
                <c:pt idx="0">
                  <c:v>4</c:v>
                </c:pt>
                <c:pt idx="1">
                  <c:v>10</c:v>
                </c:pt>
                <c:pt idx="2">
                  <c:v>27</c:v>
                </c:pt>
                <c:pt idx="3">
                  <c:v>1</c:v>
                </c:pt>
                <c:pt idx="4">
                  <c:v>3</c:v>
                </c:pt>
              </c:numCache>
            </c:numRef>
          </c:val>
          <c:extLst>
            <c:ext xmlns:c16="http://schemas.microsoft.com/office/drawing/2014/chart" uri="{C3380CC4-5D6E-409C-BE32-E72D297353CC}">
              <c16:uniqueId val="{0000000A-3A4C-49DB-AD06-356679C8183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Average EMS Communication Satisfaction Score by Region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Sheet1!$G$2</c:f>
              <c:strCache>
                <c:ptCount val="1"/>
                <c:pt idx="0">
                  <c:v>Average Satisfaction Score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numRef>
              <c:f>Sheet1!$F$3:$F$12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Sheet1!$G$3:$G$12</c:f>
              <c:numCache>
                <c:formatCode>General</c:formatCode>
                <c:ptCount val="10"/>
                <c:pt idx="0">
                  <c:v>3</c:v>
                </c:pt>
                <c:pt idx="1">
                  <c:v>4</c:v>
                </c:pt>
                <c:pt idx="2">
                  <c:v>4</c:v>
                </c:pt>
                <c:pt idx="3">
                  <c:v>3</c:v>
                </c:pt>
                <c:pt idx="4">
                  <c:v>4</c:v>
                </c:pt>
                <c:pt idx="5">
                  <c:v>0</c:v>
                </c:pt>
                <c:pt idx="6">
                  <c:v>4</c:v>
                </c:pt>
                <c:pt idx="7">
                  <c:v>4</c:v>
                </c:pt>
                <c:pt idx="8">
                  <c:v>4</c:v>
                </c:pt>
                <c:pt idx="9">
                  <c:v>4</c:v>
                </c:pt>
              </c:numCache>
            </c:numRef>
          </c:val>
          <c:extLst>
            <c:ext xmlns:c16="http://schemas.microsoft.com/office/drawing/2014/chart" uri="{C3380CC4-5D6E-409C-BE32-E72D297353CC}">
              <c16:uniqueId val="{00000000-C729-4B94-8F68-929C307F1A6D}"/>
            </c:ext>
          </c:extLst>
        </c:ser>
        <c:dLbls>
          <c:showLegendKey val="0"/>
          <c:showVal val="0"/>
          <c:showCatName val="0"/>
          <c:showSerName val="0"/>
          <c:showPercent val="0"/>
          <c:showBubbleSize val="0"/>
        </c:dLbls>
        <c:gapWidth val="100"/>
        <c:overlap val="-24"/>
        <c:axId val="1490949487"/>
        <c:axId val="1490939407"/>
      </c:barChart>
      <c:catAx>
        <c:axId val="1490949487"/>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Region</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490939407"/>
        <c:crosses val="autoZero"/>
        <c:auto val="1"/>
        <c:lblAlgn val="ctr"/>
        <c:lblOffset val="100"/>
        <c:noMultiLvlLbl val="0"/>
      </c:catAx>
      <c:valAx>
        <c:axId val="149093940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949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EMS Reporting Accuracy: Vital Signs &amp; Patient History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Graphs!$CY$9</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Graphs!$CZ$9</c:f>
              <c:numCache>
                <c:formatCode>General</c:formatCode>
                <c:ptCount val="1"/>
                <c:pt idx="0">
                  <c:v>6</c:v>
                </c:pt>
              </c:numCache>
            </c:numRef>
          </c:val>
          <c:extLst>
            <c:ext xmlns:c16="http://schemas.microsoft.com/office/drawing/2014/chart" uri="{C3380CC4-5D6E-409C-BE32-E72D297353CC}">
              <c16:uniqueId val="{00000000-150F-466C-9797-CD5472B56E07}"/>
            </c:ext>
          </c:extLst>
        </c:ser>
        <c:ser>
          <c:idx val="1"/>
          <c:order val="1"/>
          <c:tx>
            <c:strRef>
              <c:f>Graphs!$CY$10</c:f>
              <c:strCache>
                <c:ptCount val="1"/>
                <c:pt idx="0">
                  <c:v>Often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val>
            <c:numRef>
              <c:f>Graphs!$CZ$10</c:f>
              <c:numCache>
                <c:formatCode>General</c:formatCode>
                <c:ptCount val="1"/>
                <c:pt idx="0">
                  <c:v>24</c:v>
                </c:pt>
              </c:numCache>
            </c:numRef>
          </c:val>
          <c:extLst>
            <c:ext xmlns:c16="http://schemas.microsoft.com/office/drawing/2014/chart" uri="{C3380CC4-5D6E-409C-BE32-E72D297353CC}">
              <c16:uniqueId val="{00000001-150F-466C-9797-CD5472B56E07}"/>
            </c:ext>
          </c:extLst>
        </c:ser>
        <c:ser>
          <c:idx val="2"/>
          <c:order val="2"/>
          <c:tx>
            <c:strRef>
              <c:f>Graphs!$CY$11</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f>Graphs!$CZ$11</c:f>
              <c:numCache>
                <c:formatCode>General</c:formatCode>
                <c:ptCount val="1"/>
                <c:pt idx="0">
                  <c:v>15</c:v>
                </c:pt>
              </c:numCache>
            </c:numRef>
          </c:val>
          <c:extLst>
            <c:ext xmlns:c16="http://schemas.microsoft.com/office/drawing/2014/chart" uri="{C3380CC4-5D6E-409C-BE32-E72D297353CC}">
              <c16:uniqueId val="{00000002-150F-466C-9797-CD5472B56E07}"/>
            </c:ext>
          </c:extLst>
        </c:ser>
        <c:ser>
          <c:idx val="3"/>
          <c:order val="3"/>
          <c:tx>
            <c:strRef>
              <c:f>Graphs!$CY$12</c:f>
              <c:strCache>
                <c:ptCount val="1"/>
                <c:pt idx="0">
                  <c:v>Rarely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val>
            <c:numRef>
              <c:f>Graphs!$CZ$12</c:f>
              <c:numCache>
                <c:formatCode>General</c:formatCode>
                <c:ptCount val="1"/>
                <c:pt idx="0">
                  <c:v>0</c:v>
                </c:pt>
              </c:numCache>
            </c:numRef>
          </c:val>
          <c:extLst>
            <c:ext xmlns:c16="http://schemas.microsoft.com/office/drawing/2014/chart" uri="{C3380CC4-5D6E-409C-BE32-E72D297353CC}">
              <c16:uniqueId val="{00000003-150F-466C-9797-CD5472B56E07}"/>
            </c:ext>
          </c:extLst>
        </c:ser>
        <c:ser>
          <c:idx val="4"/>
          <c:order val="4"/>
          <c:tx>
            <c:strRef>
              <c:f>Graphs!$CY$13</c:f>
              <c:strCache>
                <c:ptCount val="1"/>
                <c:pt idx="0">
                  <c:v>Never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val>
            <c:numRef>
              <c:f>Graphs!$CZ$13</c:f>
              <c:numCache>
                <c:formatCode>General</c:formatCode>
                <c:ptCount val="1"/>
                <c:pt idx="0">
                  <c:v>0</c:v>
                </c:pt>
              </c:numCache>
            </c:numRef>
          </c:val>
          <c:extLst>
            <c:ext xmlns:c16="http://schemas.microsoft.com/office/drawing/2014/chart" uri="{C3380CC4-5D6E-409C-BE32-E72D297353CC}">
              <c16:uniqueId val="{00000004-150F-466C-9797-CD5472B56E07}"/>
            </c:ext>
          </c:extLst>
        </c:ser>
        <c:dLbls>
          <c:showLegendKey val="0"/>
          <c:showVal val="0"/>
          <c:showCatName val="0"/>
          <c:showSerName val="0"/>
          <c:showPercent val="0"/>
          <c:showBubbleSize val="0"/>
        </c:dLbls>
        <c:gapWidth val="100"/>
        <c:overlap val="-24"/>
        <c:axId val="1448808912"/>
        <c:axId val="1448817072"/>
      </c:barChart>
      <c:catAx>
        <c:axId val="1448808912"/>
        <c:scaling>
          <c:orientation val="minMax"/>
        </c:scaling>
        <c:delete val="1"/>
        <c:axPos val="b"/>
        <c:numFmt formatCode="General" sourceLinked="1"/>
        <c:majorTickMark val="none"/>
        <c:minorTickMark val="none"/>
        <c:tickLblPos val="nextTo"/>
        <c:crossAx val="1448817072"/>
        <c:crosses val="autoZero"/>
        <c:auto val="1"/>
        <c:lblAlgn val="ctr"/>
        <c:lblOffset val="100"/>
        <c:noMultiLvlLbl val="0"/>
      </c:catAx>
      <c:valAx>
        <c:axId val="14488170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880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EMS</a:t>
            </a:r>
            <a:r>
              <a:rPr lang="en-US" baseline="0" dirty="0"/>
              <a:t> Patient Assessment and Management</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Graphs!$CP$8</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Graphs!$CQ$8</c:f>
              <c:numCache>
                <c:formatCode>General</c:formatCode>
                <c:ptCount val="1"/>
                <c:pt idx="0">
                  <c:v>3</c:v>
                </c:pt>
              </c:numCache>
            </c:numRef>
          </c:val>
          <c:extLst>
            <c:ext xmlns:c16="http://schemas.microsoft.com/office/drawing/2014/chart" uri="{C3380CC4-5D6E-409C-BE32-E72D297353CC}">
              <c16:uniqueId val="{00000000-F8C0-4F50-AFDA-D04187D8CB11}"/>
            </c:ext>
          </c:extLst>
        </c:ser>
        <c:ser>
          <c:idx val="1"/>
          <c:order val="1"/>
          <c:tx>
            <c:strRef>
              <c:f>Graphs!$CP$9</c:f>
              <c:strCache>
                <c:ptCount val="1"/>
                <c:pt idx="0">
                  <c:v>Often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val>
            <c:numRef>
              <c:f>Graphs!$CQ$9</c:f>
              <c:numCache>
                <c:formatCode>General</c:formatCode>
                <c:ptCount val="1"/>
                <c:pt idx="0">
                  <c:v>29</c:v>
                </c:pt>
              </c:numCache>
            </c:numRef>
          </c:val>
          <c:extLst>
            <c:ext xmlns:c16="http://schemas.microsoft.com/office/drawing/2014/chart" uri="{C3380CC4-5D6E-409C-BE32-E72D297353CC}">
              <c16:uniqueId val="{00000001-F8C0-4F50-AFDA-D04187D8CB11}"/>
            </c:ext>
          </c:extLst>
        </c:ser>
        <c:ser>
          <c:idx val="2"/>
          <c:order val="2"/>
          <c:tx>
            <c:strRef>
              <c:f>Graphs!$CP$10</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f>Graphs!$CQ$10</c:f>
              <c:numCache>
                <c:formatCode>General</c:formatCode>
                <c:ptCount val="1"/>
                <c:pt idx="0">
                  <c:v>13</c:v>
                </c:pt>
              </c:numCache>
            </c:numRef>
          </c:val>
          <c:extLst>
            <c:ext xmlns:c16="http://schemas.microsoft.com/office/drawing/2014/chart" uri="{C3380CC4-5D6E-409C-BE32-E72D297353CC}">
              <c16:uniqueId val="{00000002-F8C0-4F50-AFDA-D04187D8CB11}"/>
            </c:ext>
          </c:extLst>
        </c:ser>
        <c:ser>
          <c:idx val="3"/>
          <c:order val="3"/>
          <c:tx>
            <c:strRef>
              <c:f>Graphs!$CP$11</c:f>
              <c:strCache>
                <c:ptCount val="1"/>
                <c:pt idx="0">
                  <c:v>Rarely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val>
            <c:numRef>
              <c:f>Graphs!$CQ$11</c:f>
              <c:numCache>
                <c:formatCode>General</c:formatCode>
                <c:ptCount val="1"/>
                <c:pt idx="0">
                  <c:v>0</c:v>
                </c:pt>
              </c:numCache>
            </c:numRef>
          </c:val>
          <c:extLst>
            <c:ext xmlns:c16="http://schemas.microsoft.com/office/drawing/2014/chart" uri="{C3380CC4-5D6E-409C-BE32-E72D297353CC}">
              <c16:uniqueId val="{00000003-F8C0-4F50-AFDA-D04187D8CB11}"/>
            </c:ext>
          </c:extLst>
        </c:ser>
        <c:ser>
          <c:idx val="4"/>
          <c:order val="4"/>
          <c:tx>
            <c:strRef>
              <c:f>Graphs!$CP$12</c:f>
              <c:strCache>
                <c:ptCount val="1"/>
                <c:pt idx="0">
                  <c:v>Never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val>
            <c:numRef>
              <c:f>Graphs!$CQ$12</c:f>
              <c:numCache>
                <c:formatCode>General</c:formatCode>
                <c:ptCount val="1"/>
                <c:pt idx="0">
                  <c:v>0</c:v>
                </c:pt>
              </c:numCache>
            </c:numRef>
          </c:val>
          <c:extLst>
            <c:ext xmlns:c16="http://schemas.microsoft.com/office/drawing/2014/chart" uri="{C3380CC4-5D6E-409C-BE32-E72D297353CC}">
              <c16:uniqueId val="{00000004-F8C0-4F50-AFDA-D04187D8CB11}"/>
            </c:ext>
          </c:extLst>
        </c:ser>
        <c:dLbls>
          <c:showLegendKey val="0"/>
          <c:showVal val="0"/>
          <c:showCatName val="0"/>
          <c:showSerName val="0"/>
          <c:showPercent val="0"/>
          <c:showBubbleSize val="0"/>
        </c:dLbls>
        <c:gapWidth val="100"/>
        <c:overlap val="-24"/>
        <c:axId val="1448801712"/>
        <c:axId val="1448811312"/>
      </c:barChart>
      <c:catAx>
        <c:axId val="1448801712"/>
        <c:scaling>
          <c:orientation val="minMax"/>
        </c:scaling>
        <c:delete val="1"/>
        <c:axPos val="b"/>
        <c:numFmt formatCode="General" sourceLinked="1"/>
        <c:majorTickMark val="none"/>
        <c:minorTickMark val="none"/>
        <c:tickLblPos val="nextTo"/>
        <c:crossAx val="1448811312"/>
        <c:crosses val="autoZero"/>
        <c:auto val="1"/>
        <c:lblAlgn val="ctr"/>
        <c:lblOffset val="100"/>
        <c:noMultiLvlLbl val="0"/>
      </c:catAx>
      <c:valAx>
        <c:axId val="14488113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880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Educational Opportunities for EMS Provided by Hospital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Graphs!$AL$2:$AL$8</c:f>
              <c:strCache>
                <c:ptCount val="7"/>
                <c:pt idx="0">
                  <c:v>Trauma resuscitation workshops</c:v>
                </c:pt>
                <c:pt idx="1">
                  <c:v>Simulation training</c:v>
                </c:pt>
                <c:pt idx="2">
                  <c:v>Ride-along feedback</c:v>
                </c:pt>
                <c:pt idx="3">
                  <c:v>Online continuing education</c:v>
                </c:pt>
                <c:pt idx="4">
                  <c:v>Conferences</c:v>
                </c:pt>
                <c:pt idx="5">
                  <c:v>None</c:v>
                </c:pt>
                <c:pt idx="6">
                  <c:v>Other </c:v>
                </c:pt>
              </c:strCache>
            </c:strRef>
          </c:cat>
          <c:val>
            <c:numRef>
              <c:f>Graphs!$AM$2:$AM$8</c:f>
              <c:numCache>
                <c:formatCode>General</c:formatCode>
                <c:ptCount val="7"/>
                <c:pt idx="0">
                  <c:v>11</c:v>
                </c:pt>
                <c:pt idx="1">
                  <c:v>11</c:v>
                </c:pt>
                <c:pt idx="2">
                  <c:v>3</c:v>
                </c:pt>
                <c:pt idx="3">
                  <c:v>6</c:v>
                </c:pt>
                <c:pt idx="4">
                  <c:v>13</c:v>
                </c:pt>
                <c:pt idx="5">
                  <c:v>4</c:v>
                </c:pt>
                <c:pt idx="6">
                  <c:v>7</c:v>
                </c:pt>
              </c:numCache>
            </c:numRef>
          </c:val>
          <c:extLst>
            <c:ext xmlns:c16="http://schemas.microsoft.com/office/drawing/2014/chart" uri="{C3380CC4-5D6E-409C-BE32-E72D297353CC}">
              <c16:uniqueId val="{00000000-1AC0-4B67-BFAE-30CEA1B18E51}"/>
            </c:ext>
          </c:extLst>
        </c:ser>
        <c:dLbls>
          <c:showLegendKey val="0"/>
          <c:showVal val="0"/>
          <c:showCatName val="0"/>
          <c:showSerName val="0"/>
          <c:showPercent val="0"/>
          <c:showBubbleSize val="0"/>
        </c:dLbls>
        <c:gapWidth val="100"/>
        <c:overlap val="-24"/>
        <c:axId val="1490997007"/>
        <c:axId val="1490991247"/>
      </c:barChart>
      <c:catAx>
        <c:axId val="149099700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1490991247"/>
        <c:crosses val="autoZero"/>
        <c:auto val="1"/>
        <c:lblAlgn val="ctr"/>
        <c:lblOffset val="100"/>
        <c:noMultiLvlLbl val="0"/>
      </c:catAx>
      <c:valAx>
        <c:axId val="149099124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997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Dataset.xlsx]PIVOT!Slide 1B</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Certification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PIVOT!$E$3</c:f>
              <c:strCache>
                <c:ptCount val="1"/>
                <c:pt idx="0">
                  <c:v>Total</c:v>
                </c:pt>
              </c:strCache>
            </c:strRef>
          </c:tx>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7F-4976-8746-6275EDB267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7F-4976-8746-6275EDB267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7F-4976-8746-6275EDB267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7F-4976-8746-6275EDB267F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7F-4976-8746-6275EDB267F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7F-4976-8746-6275EDB267F7}"/>
              </c:ext>
            </c:extLst>
          </c:dPt>
          <c:dLbls>
            <c:dLbl>
              <c:idx val="1"/>
              <c:layout>
                <c:manualLayout>
                  <c:x val="-0.15701887512423229"/>
                  <c:y val="-4.68681684250546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7F-4976-8746-6275EDB267F7}"/>
                </c:ext>
              </c:extLst>
            </c:dLbl>
            <c:dLbl>
              <c:idx val="4"/>
              <c:layout>
                <c:manualLayout>
                  <c:x val="-0.12785938873876154"/>
                  <c:y val="-7.55477839838531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7F-4976-8746-6275EDB267F7}"/>
                </c:ext>
              </c:extLst>
            </c:dLbl>
            <c:spPr>
              <a:noFill/>
              <a:ln>
                <a:noFill/>
              </a:ln>
              <a:effectLst/>
            </c:spPr>
            <c:txPr>
              <a:bodyPr rot="0" spcFirstLastPara="1" vertOverflow="overflow" horzOverflow="overflow"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PIVOT!$D$4:$D$10</c:f>
              <c:strCache>
                <c:ptCount val="6"/>
                <c:pt idx="0">
                  <c:v>AEMT</c:v>
                </c:pt>
                <c:pt idx="1">
                  <c:v>EMR</c:v>
                </c:pt>
                <c:pt idx="2">
                  <c:v>EMT</c:v>
                </c:pt>
                <c:pt idx="3">
                  <c:v>EMT-I</c:v>
                </c:pt>
                <c:pt idx="4">
                  <c:v>Other</c:v>
                </c:pt>
                <c:pt idx="5">
                  <c:v>Paramedic</c:v>
                </c:pt>
              </c:strCache>
            </c:strRef>
          </c:cat>
          <c:val>
            <c:numRef>
              <c:f>PIVOT!$E$4:$E$10</c:f>
              <c:numCache>
                <c:formatCode>0.00%</c:formatCode>
                <c:ptCount val="6"/>
                <c:pt idx="0">
                  <c:v>0.22520107238605899</c:v>
                </c:pt>
                <c:pt idx="1">
                  <c:v>5.3619302949061663E-3</c:v>
                </c:pt>
                <c:pt idx="2">
                  <c:v>0.10187667560321716</c:v>
                </c:pt>
                <c:pt idx="3">
                  <c:v>0.13404825737265416</c:v>
                </c:pt>
                <c:pt idx="4">
                  <c:v>5.3619302949061663E-3</c:v>
                </c:pt>
                <c:pt idx="5">
                  <c:v>0.52815013404825739</c:v>
                </c:pt>
              </c:numCache>
            </c:numRef>
          </c:val>
          <c:extLst>
            <c:ext xmlns:c16="http://schemas.microsoft.com/office/drawing/2014/chart" uri="{C3380CC4-5D6E-409C-BE32-E72D297353CC}">
              <c16:uniqueId val="{0000000C-997F-4976-8746-6275EDB267F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Top Training Skills Needs by Hospital Providers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E713-4B72-B449-5BE2E81FA059}"/>
              </c:ext>
            </c:extLst>
          </c:dPt>
          <c:dPt>
            <c:idx val="1"/>
            <c:invertIfNegative val="0"/>
            <c:bubble3D val="0"/>
            <c:extLst>
              <c:ext xmlns:c16="http://schemas.microsoft.com/office/drawing/2014/chart" uri="{C3380CC4-5D6E-409C-BE32-E72D297353CC}">
                <c16:uniqueId val="{00000005-E713-4B72-B449-5BE2E81FA059}"/>
              </c:ext>
            </c:extLst>
          </c:dPt>
          <c:dPt>
            <c:idx val="2"/>
            <c:invertIfNegative val="0"/>
            <c:bubble3D val="0"/>
            <c:extLst>
              <c:ext xmlns:c16="http://schemas.microsoft.com/office/drawing/2014/chart" uri="{C3380CC4-5D6E-409C-BE32-E72D297353CC}">
                <c16:uniqueId val="{00000006-E713-4B72-B449-5BE2E81FA059}"/>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E713-4B72-B449-5BE2E81FA059}"/>
              </c:ext>
            </c:extLst>
          </c:dPt>
          <c:dPt>
            <c:idx val="4"/>
            <c:invertIfNegative val="0"/>
            <c:bubble3D val="0"/>
            <c:extLst>
              <c:ext xmlns:c16="http://schemas.microsoft.com/office/drawing/2014/chart" uri="{C3380CC4-5D6E-409C-BE32-E72D297353CC}">
                <c16:uniqueId val="{00000007-E713-4B72-B449-5BE2E81FA059}"/>
              </c:ext>
            </c:extLst>
          </c:dPt>
          <c:dPt>
            <c:idx val="5"/>
            <c:invertIfNegative val="0"/>
            <c:bubble3D val="0"/>
            <c:extLst>
              <c:ext xmlns:c16="http://schemas.microsoft.com/office/drawing/2014/chart" uri="{C3380CC4-5D6E-409C-BE32-E72D297353CC}">
                <c16:uniqueId val="{00000008-E713-4B72-B449-5BE2E81FA059}"/>
              </c:ext>
            </c:extLst>
          </c:dPt>
          <c:dPt>
            <c:idx val="6"/>
            <c:invertIfNegative val="0"/>
            <c:bubble3D val="0"/>
            <c:extLst>
              <c:ext xmlns:c16="http://schemas.microsoft.com/office/drawing/2014/chart" uri="{C3380CC4-5D6E-409C-BE32-E72D297353CC}">
                <c16:uniqueId val="{00000009-E713-4B72-B449-5BE2E81FA059}"/>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713-4B72-B449-5BE2E81FA059}"/>
              </c:ext>
            </c:extLst>
          </c:dPt>
          <c:dPt>
            <c:idx val="8"/>
            <c:invertIfNegative val="0"/>
            <c:bubble3D val="0"/>
            <c:extLst>
              <c:ext xmlns:c16="http://schemas.microsoft.com/office/drawing/2014/chart" uri="{C3380CC4-5D6E-409C-BE32-E72D297353CC}">
                <c16:uniqueId val="{0000000A-E713-4B72-B449-5BE2E81FA059}"/>
              </c:ext>
            </c:extLst>
          </c:dPt>
          <c:dPt>
            <c:idx val="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E713-4B72-B449-5BE2E81FA059}"/>
              </c:ext>
            </c:extLst>
          </c:dPt>
          <c:dPt>
            <c:idx val="10"/>
            <c:invertIfNegative val="0"/>
            <c:bubble3D val="0"/>
            <c:extLst>
              <c:ext xmlns:c16="http://schemas.microsoft.com/office/drawing/2014/chart" uri="{C3380CC4-5D6E-409C-BE32-E72D297353CC}">
                <c16:uniqueId val="{0000000B-E713-4B72-B449-5BE2E81FA059}"/>
              </c:ext>
            </c:extLst>
          </c:dPt>
          <c:dPt>
            <c:idx val="11"/>
            <c:invertIfNegative val="0"/>
            <c:bubble3D val="0"/>
            <c:extLst>
              <c:ext xmlns:c16="http://schemas.microsoft.com/office/drawing/2014/chart" uri="{C3380CC4-5D6E-409C-BE32-E72D297353CC}">
                <c16:uniqueId val="{0000000C-E713-4B72-B449-5BE2E81FA0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Graphs!$BG$2:$BG$15</c:f>
              <c:strCache>
                <c:ptCount val="13"/>
                <c:pt idx="0">
                  <c:v>Trauma Resuscitation</c:v>
                </c:pt>
                <c:pt idx="1">
                  <c:v>Burn Care</c:v>
                </c:pt>
                <c:pt idx="2">
                  <c:v>Needle decompression</c:v>
                </c:pt>
                <c:pt idx="3">
                  <c:v>Multi-casualty incident (MCI)</c:v>
                </c:pt>
                <c:pt idx="4">
                  <c:v>Tourniquet application</c:v>
                </c:pt>
                <c:pt idx="5">
                  <c:v>Pelvic binder</c:v>
                </c:pt>
                <c:pt idx="6">
                  <c:v>Trauma arrest management</c:v>
                </c:pt>
                <c:pt idx="7">
                  <c:v>Blood administration</c:v>
                </c:pt>
                <c:pt idx="8">
                  <c:v>Advanced airway management</c:v>
                </c:pt>
                <c:pt idx="9">
                  <c:v>Pediatric trauma </c:v>
                </c:pt>
                <c:pt idx="10">
                  <c:v>Intraosseous (IO) access</c:v>
                </c:pt>
                <c:pt idx="11">
                  <c:v>Spinal motion restriction</c:v>
                </c:pt>
                <c:pt idx="12">
                  <c:v>Other </c:v>
                </c:pt>
              </c:strCache>
            </c:strRef>
          </c:cat>
          <c:val>
            <c:numRef>
              <c:f>Graphs!$BH$2:$BH$15</c:f>
              <c:numCache>
                <c:formatCode>General</c:formatCode>
                <c:ptCount val="14"/>
                <c:pt idx="0">
                  <c:v>25</c:v>
                </c:pt>
                <c:pt idx="1">
                  <c:v>21</c:v>
                </c:pt>
                <c:pt idx="2">
                  <c:v>18</c:v>
                </c:pt>
                <c:pt idx="3">
                  <c:v>27</c:v>
                </c:pt>
                <c:pt idx="4">
                  <c:v>11</c:v>
                </c:pt>
                <c:pt idx="5">
                  <c:v>19</c:v>
                </c:pt>
                <c:pt idx="6">
                  <c:v>22</c:v>
                </c:pt>
                <c:pt idx="7">
                  <c:v>25</c:v>
                </c:pt>
                <c:pt idx="8">
                  <c:v>20</c:v>
                </c:pt>
                <c:pt idx="9">
                  <c:v>28</c:v>
                </c:pt>
                <c:pt idx="10">
                  <c:v>9</c:v>
                </c:pt>
                <c:pt idx="11">
                  <c:v>19</c:v>
                </c:pt>
                <c:pt idx="12">
                  <c:v>0</c:v>
                </c:pt>
              </c:numCache>
            </c:numRef>
          </c:val>
          <c:extLst>
            <c:ext xmlns:c16="http://schemas.microsoft.com/office/drawing/2014/chart" uri="{C3380CC4-5D6E-409C-BE32-E72D297353CC}">
              <c16:uniqueId val="{00000000-E713-4B72-B449-5BE2E81FA059}"/>
            </c:ext>
          </c:extLst>
        </c:ser>
        <c:dLbls>
          <c:showLegendKey val="0"/>
          <c:showVal val="0"/>
          <c:showCatName val="0"/>
          <c:showSerName val="0"/>
          <c:showPercent val="0"/>
          <c:showBubbleSize val="0"/>
        </c:dLbls>
        <c:gapWidth val="100"/>
        <c:overlap val="-24"/>
        <c:axId val="1448778192"/>
        <c:axId val="1448774832"/>
      </c:barChart>
      <c:catAx>
        <c:axId val="14487781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448774832"/>
        <c:crosses val="autoZero"/>
        <c:auto val="1"/>
        <c:lblAlgn val="ctr"/>
        <c:lblOffset val="100"/>
        <c:noMultiLvlLbl val="0"/>
      </c:catAx>
      <c:valAx>
        <c:axId val="1448774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877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Dataset.xlsx]PIVOT!PivotTable2</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Years</a:t>
            </a:r>
            <a:r>
              <a:rPr lang="en-US" b="1" baseline="0" dirty="0"/>
              <a:t> of Experience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PIVOT!$H$3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D-4EC3-9A0F-AD01A651C9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1D-4EC3-9A0F-AD01A651C9E2}"/>
              </c:ext>
            </c:extLst>
          </c:dPt>
          <c:dPt>
            <c:idx val="2"/>
            <c:bubble3D val="0"/>
            <c:explosion val="3"/>
            <c:spPr>
              <a:solidFill>
                <a:schemeClr val="accent3"/>
              </a:solidFill>
              <a:ln w="19050">
                <a:solidFill>
                  <a:schemeClr val="lt1"/>
                </a:solidFill>
              </a:ln>
              <a:effectLst/>
            </c:spPr>
            <c:extLst>
              <c:ext xmlns:c16="http://schemas.microsoft.com/office/drawing/2014/chart" uri="{C3380CC4-5D6E-409C-BE32-E72D297353CC}">
                <c16:uniqueId val="{00000005-5D1D-4EC3-9A0F-AD01A651C9E2}"/>
              </c:ext>
            </c:extLst>
          </c:dPt>
          <c:dPt>
            <c:idx val="3"/>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7-5D1D-4EC3-9A0F-AD01A651C9E2}"/>
              </c:ext>
            </c:extLst>
          </c:dPt>
          <c:dPt>
            <c:idx val="4"/>
            <c:bubble3D val="0"/>
            <c:explosion val="6"/>
            <c:spPr>
              <a:solidFill>
                <a:schemeClr val="accent5"/>
              </a:solidFill>
              <a:ln w="19050">
                <a:solidFill>
                  <a:schemeClr val="lt1"/>
                </a:solidFill>
              </a:ln>
              <a:effectLst/>
            </c:spPr>
            <c:extLst>
              <c:ext xmlns:c16="http://schemas.microsoft.com/office/drawing/2014/chart" uri="{C3380CC4-5D6E-409C-BE32-E72D297353CC}">
                <c16:uniqueId val="{00000009-5D1D-4EC3-9A0F-AD01A651C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PIVOT!$G$4:$G$9</c:f>
              <c:strCache>
                <c:ptCount val="5"/>
                <c:pt idx="0">
                  <c:v>0-2 years</c:v>
                </c:pt>
                <c:pt idx="1">
                  <c:v>11-15 years</c:v>
                </c:pt>
                <c:pt idx="2">
                  <c:v>15+ years</c:v>
                </c:pt>
                <c:pt idx="3">
                  <c:v>3-5 years</c:v>
                </c:pt>
                <c:pt idx="4">
                  <c:v>6-10 years</c:v>
                </c:pt>
              </c:strCache>
            </c:strRef>
          </c:cat>
          <c:val>
            <c:numRef>
              <c:f>PIVOT!$H$4:$H$9</c:f>
              <c:numCache>
                <c:formatCode>0.00%</c:formatCode>
                <c:ptCount val="5"/>
                <c:pt idx="0">
                  <c:v>0.13672922252010725</c:v>
                </c:pt>
                <c:pt idx="1">
                  <c:v>0.12064343163538874</c:v>
                </c:pt>
                <c:pt idx="2">
                  <c:v>0.41554959785522788</c:v>
                </c:pt>
                <c:pt idx="3">
                  <c:v>0.16353887399463807</c:v>
                </c:pt>
                <c:pt idx="4">
                  <c:v>0.16353887399463807</c:v>
                </c:pt>
              </c:numCache>
            </c:numRef>
          </c:val>
          <c:extLst>
            <c:ext xmlns:c16="http://schemas.microsoft.com/office/drawing/2014/chart" uri="{C3380CC4-5D6E-409C-BE32-E72D297353CC}">
              <c16:uniqueId val="{0000000A-5D1D-4EC3-9A0F-AD01A651C9E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71130140542144E-2"/>
          <c:y val="3.3001309393186684E-2"/>
          <c:w val="0.93770797749856716"/>
          <c:h val="0.62380634641378274"/>
        </c:manualLayout>
      </c:layout>
      <c:barChart>
        <c:barDir val="col"/>
        <c:grouping val="clustered"/>
        <c:varyColors val="0"/>
        <c:ser>
          <c:idx val="0"/>
          <c:order val="0"/>
          <c:tx>
            <c:strRef>
              <c:f>PIVOT!$B$29</c:f>
              <c:strCache>
                <c:ptCount val="1"/>
                <c:pt idx="0">
                  <c:v>Percentage (%)</c:v>
                </c:pt>
              </c:strCache>
            </c:strRef>
          </c:tx>
          <c:spPr>
            <a:solidFill>
              <a:schemeClr val="accent1"/>
            </a:solidFill>
            <a:ln>
              <a:solidFill>
                <a:schemeClr val="tx1"/>
              </a:solidFill>
            </a:ln>
            <a:effectLst/>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78DA-4EBB-88B5-71BAC978F6A5}"/>
              </c:ext>
            </c:extLst>
          </c:dPt>
          <c:dPt>
            <c:idx val="1"/>
            <c:invertIfNegative val="0"/>
            <c:bubble3D val="0"/>
            <c:spPr>
              <a:solidFill>
                <a:schemeClr val="accent3"/>
              </a:solidFill>
              <a:ln>
                <a:solidFill>
                  <a:schemeClr val="tx1"/>
                </a:solidFill>
              </a:ln>
              <a:effectLst/>
            </c:spPr>
            <c:extLst>
              <c:ext xmlns:c16="http://schemas.microsoft.com/office/drawing/2014/chart" uri="{C3380CC4-5D6E-409C-BE32-E72D297353CC}">
                <c16:uniqueId val="{00000002-78DA-4EBB-88B5-71BAC978F6A5}"/>
              </c:ext>
            </c:extLst>
          </c:dPt>
          <c:dPt>
            <c:idx val="2"/>
            <c:invertIfNegative val="0"/>
            <c:bubble3D val="0"/>
            <c:spPr>
              <a:solidFill>
                <a:schemeClr val="accent3"/>
              </a:solidFill>
              <a:ln>
                <a:solidFill>
                  <a:schemeClr val="tx1"/>
                </a:solidFill>
              </a:ln>
              <a:effectLst/>
            </c:spPr>
            <c:extLst>
              <c:ext xmlns:c16="http://schemas.microsoft.com/office/drawing/2014/chart" uri="{C3380CC4-5D6E-409C-BE32-E72D297353CC}">
                <c16:uniqueId val="{00000003-78DA-4EBB-88B5-71BAC978F6A5}"/>
              </c:ext>
            </c:extLst>
          </c:dPt>
          <c:dPt>
            <c:idx val="3"/>
            <c:invertIfNegative val="0"/>
            <c:bubble3D val="0"/>
            <c:spPr>
              <a:solidFill>
                <a:schemeClr val="accent3"/>
              </a:solidFill>
              <a:ln>
                <a:solidFill>
                  <a:schemeClr val="tx1"/>
                </a:solidFill>
              </a:ln>
              <a:effectLst/>
            </c:spPr>
            <c:extLst>
              <c:ext xmlns:c16="http://schemas.microsoft.com/office/drawing/2014/chart" uri="{C3380CC4-5D6E-409C-BE32-E72D297353CC}">
                <c16:uniqueId val="{00000004-78DA-4EBB-88B5-71BAC978F6A5}"/>
              </c:ext>
            </c:extLst>
          </c:dPt>
          <c:dPt>
            <c:idx val="4"/>
            <c:invertIfNegative val="0"/>
            <c:bubble3D val="0"/>
            <c:spPr>
              <a:solidFill>
                <a:schemeClr val="accent4"/>
              </a:solidFill>
              <a:ln>
                <a:solidFill>
                  <a:schemeClr val="tx1"/>
                </a:solidFill>
              </a:ln>
              <a:effectLst/>
            </c:spPr>
            <c:extLst>
              <c:ext xmlns:c16="http://schemas.microsoft.com/office/drawing/2014/chart" uri="{C3380CC4-5D6E-409C-BE32-E72D297353CC}">
                <c16:uniqueId val="{00000005-78DA-4EBB-88B5-71BAC978F6A5}"/>
              </c:ext>
            </c:extLst>
          </c:dPt>
          <c:dPt>
            <c:idx val="5"/>
            <c:invertIfNegative val="0"/>
            <c:bubble3D val="0"/>
            <c:spPr>
              <a:solidFill>
                <a:schemeClr val="accent4"/>
              </a:solidFill>
              <a:ln>
                <a:solidFill>
                  <a:schemeClr val="tx1"/>
                </a:solidFill>
              </a:ln>
              <a:effectLst/>
            </c:spPr>
            <c:extLst>
              <c:ext xmlns:c16="http://schemas.microsoft.com/office/drawing/2014/chart" uri="{C3380CC4-5D6E-409C-BE32-E72D297353CC}">
                <c16:uniqueId val="{00000006-78DA-4EBB-88B5-71BAC978F6A5}"/>
              </c:ext>
            </c:extLst>
          </c:dPt>
          <c:dPt>
            <c:idx val="6"/>
            <c:invertIfNegative val="0"/>
            <c:bubble3D val="0"/>
            <c:spPr>
              <a:solidFill>
                <a:schemeClr val="accent4"/>
              </a:solidFill>
              <a:ln>
                <a:solidFill>
                  <a:schemeClr val="tx1"/>
                </a:solidFill>
              </a:ln>
              <a:effectLst/>
            </c:spPr>
            <c:extLst>
              <c:ext xmlns:c16="http://schemas.microsoft.com/office/drawing/2014/chart" uri="{C3380CC4-5D6E-409C-BE32-E72D297353CC}">
                <c16:uniqueId val="{00000007-78DA-4EBB-88B5-71BAC978F6A5}"/>
              </c:ext>
            </c:extLst>
          </c:dPt>
          <c:dPt>
            <c:idx val="7"/>
            <c:invertIfNegative val="0"/>
            <c:bubble3D val="0"/>
            <c:spPr>
              <a:solidFill>
                <a:schemeClr val="accent4"/>
              </a:solidFill>
              <a:ln>
                <a:solidFill>
                  <a:schemeClr val="tx1"/>
                </a:solidFill>
              </a:ln>
              <a:effectLst/>
            </c:spPr>
            <c:extLst>
              <c:ext xmlns:c16="http://schemas.microsoft.com/office/drawing/2014/chart" uri="{C3380CC4-5D6E-409C-BE32-E72D297353CC}">
                <c16:uniqueId val="{00000008-78DA-4EBB-88B5-71BAC978F6A5}"/>
              </c:ext>
            </c:extLst>
          </c:dPt>
          <c:dPt>
            <c:idx val="11"/>
            <c:invertIfNegative val="0"/>
            <c:bubble3D val="0"/>
            <c:spPr>
              <a:solidFill>
                <a:schemeClr val="accent5">
                  <a:lumMod val="10000"/>
                </a:schemeClr>
              </a:solidFill>
              <a:ln>
                <a:solidFill>
                  <a:schemeClr val="tx1"/>
                </a:solidFill>
              </a:ln>
              <a:effectLst/>
            </c:spPr>
            <c:extLst>
              <c:ext xmlns:c16="http://schemas.microsoft.com/office/drawing/2014/chart" uri="{C3380CC4-5D6E-409C-BE32-E72D297353CC}">
                <c16:uniqueId val="{0000000A-78DA-4EBB-88B5-71BAC978F6A5}"/>
              </c:ext>
            </c:extLst>
          </c:dPt>
          <c:dPt>
            <c:idx val="12"/>
            <c:invertIfNegative val="0"/>
            <c:bubble3D val="0"/>
            <c:spPr>
              <a:solidFill>
                <a:schemeClr val="accent5">
                  <a:lumMod val="10000"/>
                </a:schemeClr>
              </a:solidFill>
              <a:ln>
                <a:solidFill>
                  <a:schemeClr val="tx1"/>
                </a:solidFill>
              </a:ln>
              <a:effectLst/>
            </c:spPr>
            <c:extLst>
              <c:ext xmlns:c16="http://schemas.microsoft.com/office/drawing/2014/chart" uri="{C3380CC4-5D6E-409C-BE32-E72D297353CC}">
                <c16:uniqueId val="{00000009-78DA-4EBB-88B5-71BAC978F6A5}"/>
              </c:ext>
            </c:extLst>
          </c:dPt>
          <c:dLbls>
            <c:dLbl>
              <c:idx val="0"/>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8DA-4EBB-88B5-71BAC978F6A5}"/>
                </c:ext>
              </c:extLst>
            </c:dLbl>
            <c:dLbl>
              <c:idx val="1"/>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8DA-4EBB-88B5-71BAC978F6A5}"/>
                </c:ext>
              </c:extLst>
            </c:dLbl>
            <c:dLbl>
              <c:idx val="2"/>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8DA-4EBB-88B5-71BAC978F6A5}"/>
                </c:ext>
              </c:extLst>
            </c:dLbl>
            <c:dLbl>
              <c:idx val="3"/>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8DA-4EBB-88B5-71BAC978F6A5}"/>
                </c:ext>
              </c:extLst>
            </c:dLbl>
            <c:dLbl>
              <c:idx val="4"/>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8DA-4EBB-88B5-71BAC978F6A5}"/>
                </c:ext>
              </c:extLst>
            </c:dLbl>
            <c:dLbl>
              <c:idx val="5"/>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8DA-4EBB-88B5-71BAC978F6A5}"/>
                </c:ext>
              </c:extLst>
            </c:dLbl>
            <c:dLbl>
              <c:idx val="6"/>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8DA-4EBB-88B5-71BAC978F6A5}"/>
                </c:ext>
              </c:extLst>
            </c:dLbl>
            <c:dLbl>
              <c:idx val="7"/>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8DA-4EBB-88B5-71BAC978F6A5}"/>
                </c:ext>
              </c:extLst>
            </c:dLbl>
            <c:dLbl>
              <c:idx val="11"/>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5">
                          <a:lumMod val="1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78DA-4EBB-88B5-71BAC978F6A5}"/>
                </c:ext>
              </c:extLst>
            </c:dLbl>
            <c:dLbl>
              <c:idx val="12"/>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accent5">
                          <a:lumMod val="1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8DA-4EBB-88B5-71BAC978F6A5}"/>
                </c:ext>
              </c:extLst>
            </c:dLbl>
            <c:spPr>
              <a:noFill/>
              <a:ln>
                <a:noFill/>
              </a:ln>
              <a:effectLst/>
            </c:spPr>
            <c:txPr>
              <a:bodyPr rot="-27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PIVOT!$A$30:$A$42</c:f>
              <c:strCache>
                <c:ptCount val="13"/>
                <c:pt idx="0">
                  <c:v>Pediatric Trauma</c:v>
                </c:pt>
                <c:pt idx="1">
                  <c:v>Burn Care</c:v>
                </c:pt>
                <c:pt idx="2">
                  <c:v>Multi-Casual Incident</c:v>
                </c:pt>
                <c:pt idx="3">
                  <c:v>Trauma Resuscitation</c:v>
                </c:pt>
                <c:pt idx="4">
                  <c:v>Trauma Arrest Management</c:v>
                </c:pt>
                <c:pt idx="5">
                  <c:v>Advanced Airway Management</c:v>
                </c:pt>
                <c:pt idx="6">
                  <c:v>Needle Decompression</c:v>
                </c:pt>
                <c:pt idx="7">
                  <c:v>Blood Administration</c:v>
                </c:pt>
                <c:pt idx="8">
                  <c:v>Pelvic Binder</c:v>
                </c:pt>
                <c:pt idx="9">
                  <c:v>Interosseous (IO) Access</c:v>
                </c:pt>
                <c:pt idx="10">
                  <c:v>Spinal Motion Restriction</c:v>
                </c:pt>
                <c:pt idx="11">
                  <c:v>Touniquet Application</c:v>
                </c:pt>
                <c:pt idx="12">
                  <c:v>Other</c:v>
                </c:pt>
              </c:strCache>
            </c:strRef>
          </c:cat>
          <c:val>
            <c:numRef>
              <c:f>PIVOT!$B$30:$B$42</c:f>
              <c:numCache>
                <c:formatCode>0%</c:formatCode>
                <c:ptCount val="13"/>
                <c:pt idx="0">
                  <c:v>0.68900804289544237</c:v>
                </c:pt>
                <c:pt idx="1">
                  <c:v>0.64075067024128685</c:v>
                </c:pt>
                <c:pt idx="2">
                  <c:v>0.63538873994638068</c:v>
                </c:pt>
                <c:pt idx="3">
                  <c:v>0.63002680965147451</c:v>
                </c:pt>
                <c:pt idx="4">
                  <c:v>0.54691689008042899</c:v>
                </c:pt>
                <c:pt idx="5">
                  <c:v>0.49865951742627346</c:v>
                </c:pt>
                <c:pt idx="6">
                  <c:v>0.47184986595174261</c:v>
                </c:pt>
                <c:pt idx="7">
                  <c:v>0.45308310991957107</c:v>
                </c:pt>
                <c:pt idx="8">
                  <c:v>0.26273458445040215</c:v>
                </c:pt>
                <c:pt idx="9">
                  <c:v>0.22520107238605899</c:v>
                </c:pt>
                <c:pt idx="10">
                  <c:v>0.21983914209115282</c:v>
                </c:pt>
                <c:pt idx="11">
                  <c:v>0.16085790884718498</c:v>
                </c:pt>
                <c:pt idx="12">
                  <c:v>2.6809651474530832E-2</c:v>
                </c:pt>
              </c:numCache>
            </c:numRef>
          </c:val>
          <c:extLst>
            <c:ext xmlns:c16="http://schemas.microsoft.com/office/drawing/2014/chart" uri="{C3380CC4-5D6E-409C-BE32-E72D297353CC}">
              <c16:uniqueId val="{00000000-78DA-4EBB-88B5-71BAC978F6A5}"/>
            </c:ext>
          </c:extLst>
        </c:ser>
        <c:dLbls>
          <c:dLblPos val="outEnd"/>
          <c:showLegendKey val="0"/>
          <c:showVal val="1"/>
          <c:showCatName val="0"/>
          <c:showSerName val="0"/>
          <c:showPercent val="0"/>
          <c:showBubbleSize val="0"/>
        </c:dLbls>
        <c:gapWidth val="219"/>
        <c:overlap val="-27"/>
        <c:axId val="447293232"/>
        <c:axId val="447298032"/>
      </c:barChart>
      <c:catAx>
        <c:axId val="447293232"/>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2400000" spcFirstLastPara="1" vertOverflow="ellipsis" wrap="square" anchor="t" anchorCtr="0"/>
          <a:lstStyle/>
          <a:p>
            <a:pPr>
              <a:defRPr sz="1400" b="1" i="0" u="none" strike="noStrike" kern="1200" baseline="0">
                <a:solidFill>
                  <a:schemeClr val="tx1"/>
                </a:solidFill>
                <a:latin typeface="+mn-lt"/>
                <a:ea typeface="+mn-ea"/>
                <a:cs typeface="+mn-cs"/>
              </a:defRPr>
            </a:pPr>
            <a:endParaRPr lang="en-US"/>
          </a:p>
        </c:txPr>
        <c:crossAx val="447298032"/>
        <c:crosses val="autoZero"/>
        <c:auto val="1"/>
        <c:lblAlgn val="ctr"/>
        <c:lblOffset val="1"/>
        <c:noMultiLvlLbl val="0"/>
      </c:catAx>
      <c:valAx>
        <c:axId val="447298032"/>
        <c:scaling>
          <c:orientation val="minMax"/>
        </c:scaling>
        <c:delete val="0"/>
        <c:axPos val="l"/>
        <c:majorGridlines>
          <c:spPr>
            <a:ln w="9525" cap="flat" cmpd="sng" algn="ctr">
              <a:gradFill flip="none" rotWithShape="1">
                <a:gsLst>
                  <a:gs pos="74000">
                    <a:schemeClr val="tx2">
                      <a:lumMod val="60000"/>
                      <a:lumOff val="40000"/>
                    </a:schemeClr>
                  </a:gs>
                  <a:gs pos="100000">
                    <a:schemeClr val="tx1">
                      <a:lumMod val="20000"/>
                      <a:lumOff val="80000"/>
                    </a:schemeClr>
                  </a:gs>
                  <a:gs pos="88000">
                    <a:schemeClr val="accent2">
                      <a:lumMod val="60000"/>
                      <a:lumOff val="40000"/>
                    </a:schemeClr>
                  </a:gs>
                </a:gsLst>
                <a:lin ang="16200000" scaled="1"/>
                <a:tileRect/>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7293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PIVOT!$B$49</c:f>
              <c:strCache>
                <c:ptCount val="1"/>
                <c:pt idx="0">
                  <c:v>Percentage (%)</c:v>
                </c:pt>
              </c:strCache>
            </c:strRef>
          </c:tx>
          <c:spPr>
            <a:solidFill>
              <a:schemeClr val="accent1"/>
            </a:solidFill>
            <a:ln>
              <a:solidFill>
                <a:schemeClr val="tx1"/>
              </a:solidFill>
            </a:ln>
            <a:effectLst/>
          </c:spPr>
          <c:invertIfNegative val="0"/>
          <c:dLbls>
            <c:dLbl>
              <c:idx val="3"/>
              <c:spPr>
                <a:solidFill>
                  <a:schemeClr val="accent1"/>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505-4A26-A04C-A7912F5FDC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PIVOT!$A$50:$A$53</c:f>
              <c:strCache>
                <c:ptCount val="4"/>
                <c:pt idx="0">
                  <c:v>Access to Technology</c:v>
                </c:pt>
                <c:pt idx="1">
                  <c:v>Lack of Agency and/or 
Community Resources</c:v>
                </c:pt>
                <c:pt idx="2">
                  <c:v>Lack of Employer Support</c:v>
                </c:pt>
                <c:pt idx="3">
                  <c:v>Limited Course Availability</c:v>
                </c:pt>
              </c:strCache>
            </c:strRef>
          </c:cat>
          <c:val>
            <c:numRef>
              <c:f>PIVOT!$B$50:$B$53</c:f>
              <c:numCache>
                <c:formatCode>0%</c:formatCode>
                <c:ptCount val="4"/>
                <c:pt idx="0">
                  <c:v>2.6809651474530832E-2</c:v>
                </c:pt>
                <c:pt idx="1">
                  <c:v>0.11796246648793565</c:v>
                </c:pt>
                <c:pt idx="2">
                  <c:v>0.16890080428954424</c:v>
                </c:pt>
                <c:pt idx="3">
                  <c:v>0.32707774798927614</c:v>
                </c:pt>
              </c:numCache>
            </c:numRef>
          </c:val>
          <c:extLst>
            <c:ext xmlns:c16="http://schemas.microsoft.com/office/drawing/2014/chart" uri="{C3380CC4-5D6E-409C-BE32-E72D297353CC}">
              <c16:uniqueId val="{00000000-E505-4A26-A04C-A7912F5FDC46}"/>
            </c:ext>
          </c:extLst>
        </c:ser>
        <c:dLbls>
          <c:dLblPos val="outEnd"/>
          <c:showLegendKey val="0"/>
          <c:showVal val="1"/>
          <c:showCatName val="0"/>
          <c:showSerName val="0"/>
          <c:showPercent val="0"/>
          <c:showBubbleSize val="0"/>
        </c:dLbls>
        <c:gapWidth val="182"/>
        <c:axId val="529655360"/>
        <c:axId val="529654400"/>
      </c:barChart>
      <c:catAx>
        <c:axId val="52965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654400"/>
        <c:crosses val="autoZero"/>
        <c:auto val="1"/>
        <c:lblAlgn val="ctr"/>
        <c:lblOffset val="100"/>
        <c:noMultiLvlLbl val="0"/>
      </c:catAx>
      <c:valAx>
        <c:axId val="529654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65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PIVOT!$E$49</c:f>
              <c:strCache>
                <c:ptCount val="1"/>
                <c:pt idx="0">
                  <c:v>Percentage (%)</c:v>
                </c:pt>
              </c:strCache>
            </c:strRef>
          </c:tx>
          <c:spPr>
            <a:solidFill>
              <a:schemeClr val="accent4">
                <a:lumMod val="75000"/>
              </a:schemeClr>
            </a:solidFill>
            <a:ln>
              <a:solidFill>
                <a:schemeClr val="tx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5B9-4A3D-9ADC-99788800FBAE}"/>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5B9-4A3D-9ADC-99788800FBAE}"/>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5B9-4A3D-9ADC-99788800FBAE}"/>
                </c:ext>
              </c:extLst>
            </c:dLbl>
            <c:dLbl>
              <c:idx val="3"/>
              <c:spPr>
                <a:solidFill>
                  <a:schemeClr val="accent4">
                    <a:lumMod val="75000"/>
                  </a:schemeClr>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5B9-4A3D-9ADC-99788800FBAE}"/>
                </c:ext>
              </c:extLst>
            </c:dLbl>
            <c:spPr>
              <a:solidFill>
                <a:schemeClr val="accent4">
                  <a:lumMod val="7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PIVOT!$D$50:$D$53</c:f>
              <c:strCache>
                <c:ptCount val="4"/>
                <c:pt idx="0">
                  <c:v>Childcare and/or Family
Requirements</c:v>
                </c:pt>
                <c:pt idx="1">
                  <c:v>Travel Distance and 
Requirements</c:v>
                </c:pt>
                <c:pt idx="2">
                  <c:v>Scheduling Conflicts</c:v>
                </c:pt>
                <c:pt idx="3">
                  <c:v>Time Constraints</c:v>
                </c:pt>
              </c:strCache>
            </c:strRef>
          </c:cat>
          <c:val>
            <c:numRef>
              <c:f>PIVOT!$E$50:$E$53</c:f>
              <c:numCache>
                <c:formatCode>0%</c:formatCode>
                <c:ptCount val="4"/>
                <c:pt idx="0">
                  <c:v>0.1876675603217158</c:v>
                </c:pt>
                <c:pt idx="1">
                  <c:v>0.49865951742627346</c:v>
                </c:pt>
                <c:pt idx="2">
                  <c:v>0.54155495978552282</c:v>
                </c:pt>
                <c:pt idx="3">
                  <c:v>0.67024128686327078</c:v>
                </c:pt>
              </c:numCache>
            </c:numRef>
          </c:val>
          <c:extLst>
            <c:ext xmlns:c16="http://schemas.microsoft.com/office/drawing/2014/chart" uri="{C3380CC4-5D6E-409C-BE32-E72D297353CC}">
              <c16:uniqueId val="{00000000-D5B9-4A3D-9ADC-99788800FBAE}"/>
            </c:ext>
          </c:extLst>
        </c:ser>
        <c:dLbls>
          <c:dLblPos val="outEnd"/>
          <c:showLegendKey val="0"/>
          <c:showVal val="1"/>
          <c:showCatName val="0"/>
          <c:showSerName val="0"/>
          <c:showPercent val="0"/>
          <c:showBubbleSize val="0"/>
        </c:dLbls>
        <c:gapWidth val="182"/>
        <c:axId val="454963248"/>
        <c:axId val="454970448"/>
      </c:barChart>
      <c:catAx>
        <c:axId val="45496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970448"/>
        <c:crosses val="autoZero"/>
        <c:auto val="1"/>
        <c:lblAlgn val="ctr"/>
        <c:lblOffset val="100"/>
        <c:noMultiLvlLbl val="0"/>
      </c:catAx>
      <c:valAx>
        <c:axId val="454970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963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PIVOT!$H$49</c:f>
              <c:strCache>
                <c:ptCount val="1"/>
                <c:pt idx="0">
                  <c:v>Percentage (%)</c:v>
                </c:pt>
              </c:strCache>
            </c:strRef>
          </c:tx>
          <c:spPr>
            <a:solidFill>
              <a:schemeClr val="accent3"/>
            </a:solidFill>
            <a:ln>
              <a:solidFill>
                <a:schemeClr val="tx1"/>
              </a:solidFill>
            </a:ln>
            <a:effectLst/>
          </c:spPr>
          <c:invertIfNegative val="0"/>
          <c:dLbls>
            <c:dLbl>
              <c:idx val="4"/>
              <c:spPr>
                <a:solidFill>
                  <a:schemeClr val="accent3"/>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13D-44AF-96B1-C1E3B2EC23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PIVOT!$G$50:$G$54</c:f>
              <c:strCache>
                <c:ptCount val="5"/>
                <c:pt idx="0">
                  <c:v>Physical Health Limitations</c:v>
                </c:pt>
                <c:pt idx="1">
                  <c:v>Other</c:v>
                </c:pt>
                <c:pt idx="2">
                  <c:v>Course Relevance and Interest</c:v>
                </c:pt>
                <c:pt idx="3">
                  <c:v>Fatigue or Burnout</c:v>
                </c:pt>
                <c:pt idx="4">
                  <c:v>Financial Limitations</c:v>
                </c:pt>
              </c:strCache>
            </c:strRef>
          </c:cat>
          <c:val>
            <c:numRef>
              <c:f>PIVOT!$H$50:$H$54</c:f>
              <c:numCache>
                <c:formatCode>0%</c:formatCode>
                <c:ptCount val="5"/>
                <c:pt idx="0">
                  <c:v>1.6085790884718499E-2</c:v>
                </c:pt>
                <c:pt idx="1">
                  <c:v>2.1447721179624665E-2</c:v>
                </c:pt>
                <c:pt idx="2">
                  <c:v>0.17426273458445041</c:v>
                </c:pt>
                <c:pt idx="3">
                  <c:v>0.18498659517426275</c:v>
                </c:pt>
                <c:pt idx="4">
                  <c:v>0.39142091152815012</c:v>
                </c:pt>
              </c:numCache>
            </c:numRef>
          </c:val>
          <c:extLst>
            <c:ext xmlns:c16="http://schemas.microsoft.com/office/drawing/2014/chart" uri="{C3380CC4-5D6E-409C-BE32-E72D297353CC}">
              <c16:uniqueId val="{00000000-513D-44AF-96B1-C1E3B2EC235A}"/>
            </c:ext>
          </c:extLst>
        </c:ser>
        <c:dLbls>
          <c:dLblPos val="outEnd"/>
          <c:showLegendKey val="0"/>
          <c:showVal val="1"/>
          <c:showCatName val="0"/>
          <c:showSerName val="0"/>
          <c:showPercent val="0"/>
          <c:showBubbleSize val="0"/>
        </c:dLbls>
        <c:gapWidth val="182"/>
        <c:axId val="534064144"/>
        <c:axId val="534066064"/>
      </c:barChart>
      <c:catAx>
        <c:axId val="53406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066064"/>
        <c:crosses val="autoZero"/>
        <c:auto val="1"/>
        <c:lblAlgn val="ctr"/>
        <c:lblOffset val="100"/>
        <c:noMultiLvlLbl val="0"/>
      </c:catAx>
      <c:valAx>
        <c:axId val="534066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064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Dataset.xlsx]PIVOT!PivotTable6</c:name>
    <c:fmtId val="12"/>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6.6666666666666569E-2"/>
              <c:y val="4.62962962962962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w="19050">
            <a:solidFill>
              <a:schemeClr val="lt1"/>
            </a:solidFill>
          </a:ln>
          <a:effectLst/>
        </c:spPr>
        <c:dLbl>
          <c:idx val="0"/>
          <c:layout>
            <c:manualLayout>
              <c:x val="-6.6666666666666666E-2"/>
              <c:y val="-4.16666666666667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dLbl>
          <c:idx val="0"/>
          <c:layout>
            <c:manualLayout>
              <c:x val="6.6666666666666569E-2"/>
              <c:y val="4.62962962962962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dLbl>
          <c:idx val="0"/>
          <c:layout>
            <c:manualLayout>
              <c:x val="-6.6666666666666666E-2"/>
              <c:y val="-4.16666666666667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dLbl>
          <c:idx val="0"/>
          <c:layout>
            <c:manualLayout>
              <c:x val="6.6666666666666569E-2"/>
              <c:y val="4.62962962962962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dLbl>
          <c:idx val="0"/>
          <c:layout>
            <c:manualLayout>
              <c:x val="-6.6666666666666666E-2"/>
              <c:y val="-4.16666666666667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5021922364428844"/>
          <c:y val="0.11882158901560276"/>
          <c:w val="0.54283954115327171"/>
          <c:h val="0.7623568219687944"/>
        </c:manualLayout>
      </c:layout>
      <c:doughnutChart>
        <c:varyColors val="1"/>
        <c:ser>
          <c:idx val="0"/>
          <c:order val="0"/>
          <c:tx>
            <c:strRef>
              <c:f>PIVOT!$B$74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15-46CD-9A5A-B117EEBB9D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15-46CD-9A5A-B117EEBB9D49}"/>
              </c:ext>
            </c:extLst>
          </c:dPt>
          <c:dLbls>
            <c:dLbl>
              <c:idx val="0"/>
              <c:layout>
                <c:manualLayout>
                  <c:x val="9.9479277459078391E-2"/>
                  <c:y val="8.8688434916598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15-46CD-9A5A-B117EEBB9D49}"/>
                </c:ext>
              </c:extLst>
            </c:dLbl>
            <c:dLbl>
              <c:idx val="1"/>
              <c:layout>
                <c:manualLayout>
                  <c:x val="-0.12135427476776478"/>
                  <c:y val="-4.1666544970085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5-46CD-9A5A-B117EEBB9D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PIVOT!$A$75:$A$77</c:f>
              <c:strCache>
                <c:ptCount val="2"/>
                <c:pt idx="0">
                  <c:v>In-person</c:v>
                </c:pt>
                <c:pt idx="1">
                  <c:v>Virtual</c:v>
                </c:pt>
              </c:strCache>
            </c:strRef>
          </c:cat>
          <c:val>
            <c:numRef>
              <c:f>PIVOT!$B$75:$B$77</c:f>
              <c:numCache>
                <c:formatCode>0%</c:formatCode>
                <c:ptCount val="2"/>
                <c:pt idx="0">
                  <c:v>0.73584905660377353</c:v>
                </c:pt>
                <c:pt idx="1">
                  <c:v>0.26415094339622641</c:v>
                </c:pt>
              </c:numCache>
            </c:numRef>
          </c:val>
          <c:extLst>
            <c:ext xmlns:c16="http://schemas.microsoft.com/office/drawing/2014/chart" uri="{C3380CC4-5D6E-409C-BE32-E72D297353CC}">
              <c16:uniqueId val="{00000004-5A15-46CD-9A5A-B117EEBB9D49}"/>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4119466766797892"/>
          <c:y val="0.41359648539282717"/>
          <c:w val="0.18588867463639994"/>
          <c:h val="0.172806626052102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[EGT_GTC ENA 2026 Dataset.xlsx]PIVOT!PivotTable7</c:name>
    <c:fmtId val="5"/>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7.2765091823816352E-2"/>
              <c:y val="-5.616337793973271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w="19050">
            <a:solidFill>
              <a:schemeClr val="lt1"/>
            </a:solidFill>
          </a:ln>
          <a:effectLst/>
        </c:spPr>
        <c:dLbl>
          <c:idx val="0"/>
          <c:layout>
            <c:manualLayout>
              <c:x val="-6.6922488820095355E-2"/>
              <c:y val="7.48232227717113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w="19050">
            <a:solidFill>
              <a:schemeClr val="lt1"/>
            </a:solidFill>
          </a:ln>
          <a:effectLst/>
        </c:spPr>
        <c:dLbl>
          <c:idx val="0"/>
          <c:layout>
            <c:manualLayout>
              <c:x val="-2.6187060842646007E-2"/>
              <c:y val="-0.1147289415832908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3"/>
          </a:solidFill>
          <a:ln w="19050">
            <a:solidFill>
              <a:schemeClr val="lt1"/>
            </a:solidFill>
          </a:ln>
          <a:effectLst/>
        </c:spPr>
        <c:dLbl>
          <c:idx val="0"/>
          <c:layout>
            <c:manualLayout>
              <c:x val="-9.0199876235780685E-2"/>
              <c:y val="-4.489393366302679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w="19050">
            <a:solidFill>
              <a:schemeClr val="lt1"/>
            </a:solidFill>
          </a:ln>
          <a:effectLst/>
        </c:spPr>
        <c:dLbl>
          <c:idx val="0"/>
          <c:layout>
            <c:manualLayout>
              <c:x val="6.1103141966174015E-2"/>
              <c:y val="-0.1097407267318434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5"/>
          </a:solidFill>
          <a:ln w="19050">
            <a:solidFill>
              <a:schemeClr val="lt1"/>
            </a:solidFill>
          </a:ln>
          <a:effectLst/>
        </c:spPr>
        <c:dLbl>
          <c:idx val="0"/>
          <c:layout>
            <c:manualLayout>
              <c:x val="7.856118252793802E-2"/>
              <c:y val="-0.1152932222866942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dLbl>
          <c:idx val="0"/>
          <c:layout>
            <c:manualLayout>
              <c:x val="7.2765091823816352E-2"/>
              <c:y val="-5.616337793973271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6.6922488820095355E-2"/>
              <c:y val="7.48232227717113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dLbl>
          <c:idx val="0"/>
          <c:layout>
            <c:manualLayout>
              <c:x val="-9.0199876235780685E-2"/>
              <c:y val="-4.489393366302679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2.6187060842646007E-2"/>
              <c:y val="-0.1147289415832908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dLbl>
          <c:idx val="0"/>
          <c:layout>
            <c:manualLayout>
              <c:x val="7.856118252793802E-2"/>
              <c:y val="-0.1152932222866942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7.2765091823816352E-2"/>
              <c:y val="-5.616337793973271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dLbl>
          <c:idx val="0"/>
          <c:layout>
            <c:manualLayout>
              <c:x val="-6.6922488820095355E-2"/>
              <c:y val="7.48232227717113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9.0199876235780685E-2"/>
              <c:y val="-4.489393366302679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19050">
            <a:solidFill>
              <a:schemeClr val="lt1"/>
            </a:solidFill>
          </a:ln>
          <a:effectLst/>
        </c:spPr>
        <c:dLbl>
          <c:idx val="0"/>
          <c:layout>
            <c:manualLayout>
              <c:x val="-2.6187060842646007E-2"/>
              <c:y val="-0.1147289415832908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dLbl>
          <c:idx val="0"/>
          <c:layout>
            <c:manualLayout>
              <c:x val="7.856118252793802E-2"/>
              <c:y val="-0.1152932222866942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doughnutChart>
        <c:varyColors val="1"/>
        <c:ser>
          <c:idx val="0"/>
          <c:order val="0"/>
          <c:tx>
            <c:strRef>
              <c:f>PIVOT!$E$74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65-407C-A353-1201DD4E3D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65-407C-A353-1201DD4E3D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65-407C-A353-1201DD4E3D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65-407C-A353-1201DD4E3D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65-407C-A353-1201DD4E3D6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65-407C-A353-1201DD4E3D64}"/>
              </c:ext>
            </c:extLst>
          </c:dPt>
          <c:dLbls>
            <c:dLbl>
              <c:idx val="0"/>
              <c:layout>
                <c:manualLayout>
                  <c:x val="6.8833220800077321E-3"/>
                  <c:y val="-0.3086639528128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5-407C-A353-1201DD4E3D64}"/>
                </c:ext>
              </c:extLst>
            </c:dLbl>
            <c:dLbl>
              <c:idx val="1"/>
              <c:layout>
                <c:manualLayout>
                  <c:x val="-8.7727340612091739E-2"/>
                  <c:y val="0.1513023139669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5-407C-A353-1201DD4E3D64}"/>
                </c:ext>
              </c:extLst>
            </c:dLbl>
            <c:dLbl>
              <c:idx val="2"/>
              <c:layout>
                <c:manualLayout>
                  <c:x val="-0.2184959896205477"/>
                  <c:y val="-9.2035968097944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5-407C-A353-1201DD4E3D64}"/>
                </c:ext>
              </c:extLst>
            </c:dLbl>
            <c:dLbl>
              <c:idx val="3"/>
              <c:layout>
                <c:manualLayout>
                  <c:x val="-2.6187060842646007E-2"/>
                  <c:y val="-0.114728941583290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5-407C-A353-1201DD4E3D64}"/>
                </c:ext>
              </c:extLst>
            </c:dLbl>
            <c:dLbl>
              <c:idx val="4"/>
              <c:layout>
                <c:manualLayout>
                  <c:x val="0.251934338824574"/>
                  <c:y val="-6.9405758781857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65-407C-A353-1201DD4E3D64}"/>
                </c:ext>
              </c:extLst>
            </c:dLbl>
            <c:dLbl>
              <c:idx val="5"/>
              <c:delete val="1"/>
              <c:extLst>
                <c:ext xmlns:c15="http://schemas.microsoft.com/office/drawing/2012/chart" uri="{CE6537A1-D6FC-4f65-9D91-7224C49458BB}"/>
                <c:ext xmlns:c16="http://schemas.microsoft.com/office/drawing/2014/chart" uri="{C3380CC4-5D6E-409C-BE32-E72D297353CC}">
                  <c16:uniqueId val="{0000000B-3B65-407C-A353-1201DD4E3D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PIVOT!$D$75:$D$79</c:f>
              <c:strCache>
                <c:ptCount val="4"/>
                <c:pt idx="0">
                  <c:v>A day, or an 8-hour class</c:v>
                </c:pt>
                <c:pt idx="1">
                  <c:v>Half day, or a less than 4 hour class</c:v>
                </c:pt>
                <c:pt idx="2">
                  <c:v>Multi-Day, 3+ day event</c:v>
                </c:pt>
                <c:pt idx="3">
                  <c:v>Two Days, or a 16-hour course</c:v>
                </c:pt>
              </c:strCache>
            </c:strRef>
          </c:cat>
          <c:val>
            <c:numRef>
              <c:f>PIVOT!$E$75:$E$79</c:f>
              <c:numCache>
                <c:formatCode>0%</c:formatCode>
                <c:ptCount val="4"/>
                <c:pt idx="0">
                  <c:v>0.45967741935483869</c:v>
                </c:pt>
                <c:pt idx="1">
                  <c:v>0.46505376344086019</c:v>
                </c:pt>
                <c:pt idx="2">
                  <c:v>2.1505376344086023E-2</c:v>
                </c:pt>
                <c:pt idx="3">
                  <c:v>5.3763440860215055E-2</c:v>
                </c:pt>
              </c:numCache>
            </c:numRef>
          </c:val>
          <c:extLst>
            <c:ext xmlns:c16="http://schemas.microsoft.com/office/drawing/2014/chart" uri="{C3380CC4-5D6E-409C-BE32-E72D297353CC}">
              <c16:uniqueId val="{0000000C-3B65-407C-A353-1201DD4E3D64}"/>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091752327090354"/>
          <c:y val="0.19328527882998237"/>
          <c:w val="0.34228029599568177"/>
          <c:h val="0.613429007195121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9CC6B-E343-4344-84A5-433629B6799B}"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42901-F479-4344-B0FE-E71F0BE53CA5}" type="slidenum">
              <a:rPr lang="en-US" smtClean="0"/>
              <a:t>‹#›</a:t>
            </a:fld>
            <a:endParaRPr lang="en-US"/>
          </a:p>
        </p:txBody>
      </p:sp>
    </p:spTree>
    <p:extLst>
      <p:ext uri="{BB962C8B-B14F-4D97-AF65-F5344CB8AC3E}">
        <p14:creationId xmlns:p14="http://schemas.microsoft.com/office/powerpoint/2010/main" val="242251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It’s wonderful to see everyone here today – thank you for the opportunity to present to you directly!</a:t>
            </a:r>
          </a:p>
          <a:p>
            <a:endParaRPr lang="en-US" dirty="0"/>
          </a:p>
          <a:p>
            <a:r>
              <a:rPr lang="en-US" dirty="0"/>
              <a:t>I’m Grace Threadgill – an MPH candidate with UGA’s College of Public Health and Trauma System Development Intern under Crystal Shelnutt.</a:t>
            </a:r>
          </a:p>
          <a:p>
            <a:endParaRPr lang="en-US" dirty="0"/>
          </a:p>
          <a:p>
            <a:r>
              <a:rPr lang="en-US" dirty="0"/>
              <a:t>I’m very excited to share a little bit of what I learned about the educational needs of Licensed EMS Providers who responded to the 2026 Educational Needs Assessment Survey this Spring.</a:t>
            </a:r>
          </a:p>
          <a:p>
            <a:endParaRPr lang="en-US" dirty="0"/>
          </a:p>
          <a:p>
            <a:r>
              <a:rPr lang="en-US" dirty="0"/>
              <a:t>Let’s get into it!</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9E042901-F479-4344-B0FE-E71F0BE53CA5}" type="slidenum">
              <a:rPr lang="en-US" smtClean="0"/>
              <a:t>1</a:t>
            </a:fld>
            <a:endParaRPr lang="en-US"/>
          </a:p>
        </p:txBody>
      </p:sp>
    </p:spTree>
    <p:extLst>
      <p:ext uri="{BB962C8B-B14F-4D97-AF65-F5344CB8AC3E}">
        <p14:creationId xmlns:p14="http://schemas.microsoft.com/office/powerpoint/2010/main" val="302588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asked about challenges responding to trauma incidents in rural areas, participants most frequently cited personnel shortages, transportation delays, and limited access to trauma centers. </a:t>
            </a:r>
          </a:p>
          <a:p>
            <a:endParaRPr lang="en-US"/>
          </a:p>
          <a:p>
            <a:r>
              <a:rPr lang="en-US"/>
              <a:t>Most frequently reported challenges across regions are staffing shortages and limited equipment, with the highest counts in Regions 8, 9, and 2</a:t>
            </a:r>
          </a:p>
          <a:p>
            <a:endParaRPr lang="en-US"/>
          </a:p>
          <a:p>
            <a:r>
              <a:rPr lang="en-US"/>
              <a:t>Transportation issues are reported across almost all regions, particularly Regions 1, 8, and 9.</a:t>
            </a:r>
          </a:p>
          <a:p>
            <a:endParaRPr lang="en-US"/>
          </a:p>
          <a:p>
            <a:r>
              <a:rPr lang="en-US"/>
              <a:t>Highest counts are in Regions 8, 9, 1, and 3, suggesting structural gaps in access to trauma facilities.</a:t>
            </a:r>
          </a:p>
          <a:p>
            <a:endParaRPr lang="en-US"/>
          </a:p>
          <a:p>
            <a:r>
              <a:rPr lang="en-US"/>
              <a:t>Overall, communication issues were reported less often. </a:t>
            </a:r>
          </a:p>
          <a:p>
            <a:endParaRPr lang="en-US"/>
          </a:p>
          <a:p>
            <a:r>
              <a:rPr lang="en-US"/>
              <a:t>This pattern was generally consistent across regions, emphasizing that EMS leadership believes that especially resource limitation are the main obstacles for trauma response among EMS providers.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previously stated, these five skills consistently emerged as high-priority training needs. </a:t>
            </a:r>
          </a:p>
          <a:p>
            <a:endParaRPr lang="en-US"/>
          </a:p>
          <a:p>
            <a:r>
              <a:rPr lang="en-US"/>
              <a:t>The skills participants identified as most critical closely reflect the operational barriers they face, especially shortages in personnel and equipment.</a:t>
            </a:r>
          </a:p>
          <a:p>
            <a:endParaRPr lang="en-US"/>
          </a:p>
          <a:p>
            <a:r>
              <a:rPr lang="en-US"/>
              <a:t>Focusing on these areas will have the greatest system-wide impact.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Overall, our findings indicate that across all regions, trauma training needs are strongly influenced by system-level challenges such as staffing, equipment, transportation, and access to trauma centers. </a:t>
            </a:r>
          </a:p>
          <a:p>
            <a:endParaRPr lang="en-US"/>
          </a:p>
          <a:p>
            <a:r>
              <a:rPr lang="en-US"/>
              <a:t>Multi-Casualty Incidents, Pediatric Trauma, Burn Care, Trauma Resuscitation, and Blood Administration emerged as the highest-priority skills, with variation across regions highlighting the need for targeted support.  Most importantly, recent grants provide concrete solutions by supporting training access, staffing, equipment, and regional trauma infrastructure, directly addressing these challenges and maximizing the impact of trauma education and response across all regions.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42901-F479-4344-B0FE-E71F0BE53CA5}" type="slidenum">
              <a:rPr lang="en-US" smtClean="0"/>
              <a:t>16</a:t>
            </a:fld>
            <a:endParaRPr lang="en-US"/>
          </a:p>
        </p:txBody>
      </p:sp>
    </p:spTree>
    <p:extLst>
      <p:ext uri="{BB962C8B-B14F-4D97-AF65-F5344CB8AC3E}">
        <p14:creationId xmlns:p14="http://schemas.microsoft.com/office/powerpoint/2010/main" val="114579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385F4-D6F0-B9DE-6F1F-34C2A6941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09DC3-F6D2-D0F0-3F08-E40D05D48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A160E-77CF-F43B-7283-0F55A67A6C40}"/>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92FCBC70-4725-80CD-745C-0CE73449FF41}"/>
              </a:ext>
            </a:extLst>
          </p:cNvPr>
          <p:cNvSpPr>
            <a:spLocks noGrp="1"/>
          </p:cNvSpPr>
          <p:nvPr>
            <p:ph type="sldNum" sz="quarter" idx="5"/>
          </p:nvPr>
        </p:nvSpPr>
        <p:spPr/>
        <p:txBody>
          <a:bodyPr/>
          <a:lstStyle/>
          <a:p>
            <a:fld id="{9E042901-F479-4344-B0FE-E71F0BE53CA5}" type="slidenum">
              <a:rPr lang="en-US" smtClean="0"/>
              <a:t>22</a:t>
            </a:fld>
            <a:endParaRPr lang="en-US"/>
          </a:p>
        </p:txBody>
      </p:sp>
    </p:spTree>
    <p:extLst>
      <p:ext uri="{BB962C8B-B14F-4D97-AF65-F5344CB8AC3E}">
        <p14:creationId xmlns:p14="http://schemas.microsoft.com/office/powerpoint/2010/main" val="145404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begin with a summary of ENA survey response demographics for your Licensed EMS Providers for 2026.</a:t>
            </a:r>
          </a:p>
          <a:p>
            <a:endParaRPr lang="en-US" dirty="0"/>
          </a:p>
          <a:p>
            <a:r>
              <a:rPr lang="en-US" dirty="0"/>
              <a:t>There were 373 total EMS Providers who responded to our survey this past February – which was only about </a:t>
            </a:r>
            <a:r>
              <a:rPr lang="en-US" b="1" dirty="0"/>
              <a:t>a third</a:t>
            </a:r>
            <a:r>
              <a:rPr lang="en-US" dirty="0"/>
              <a:t> of the providers who responded last year.</a:t>
            </a:r>
          </a:p>
          <a:p>
            <a:endParaRPr lang="en-US" dirty="0"/>
          </a:p>
          <a:p>
            <a:r>
              <a:rPr lang="en-US" dirty="0"/>
              <a:t>The majority of responses came from Regions 7 through 10.</a:t>
            </a:r>
          </a:p>
          <a:p>
            <a:r>
              <a:rPr lang="en-US" dirty="0"/>
              <a:t>-  62% reported from EMS Regions 7, 8, 9, and 10</a:t>
            </a:r>
          </a:p>
          <a:p>
            <a:pPr marL="171450" indent="-171450">
              <a:buFontTx/>
              <a:buChar char="-"/>
            </a:pPr>
            <a:r>
              <a:rPr lang="en-US" dirty="0"/>
              <a:t>followed by 24% from Regions 1, 2, and 3</a:t>
            </a:r>
          </a:p>
          <a:p>
            <a:pPr marL="171450" indent="-171450">
              <a:buFontTx/>
              <a:buChar char="-"/>
            </a:pPr>
            <a:r>
              <a:rPr lang="en-US" dirty="0"/>
              <a:t>and 15% in Regions 4, 5, and 6.</a:t>
            </a:r>
          </a:p>
          <a:p>
            <a:endParaRPr lang="en-US" dirty="0"/>
          </a:p>
          <a:p>
            <a:r>
              <a:rPr lang="en-US" dirty="0"/>
              <a:t>53% were certified Paramedics -- and 46% were EMT-, EMT-”I”-, and AEMT-certified.</a:t>
            </a:r>
          </a:p>
          <a:p>
            <a:endParaRPr lang="en-US" dirty="0"/>
          </a:p>
          <a:p>
            <a:r>
              <a:rPr lang="en-US" dirty="0"/>
              <a:t>42% of respondents had 15+ years of experience in the field – and 32% had 3-10 years of experience.</a:t>
            </a:r>
          </a:p>
          <a:p>
            <a:endParaRPr lang="en-US" dirty="0"/>
          </a:p>
          <a:p>
            <a:endParaRPr lang="en-US" dirty="0"/>
          </a:p>
          <a:p>
            <a:r>
              <a:rPr lang="en-US" b="1" dirty="0"/>
              <a:t>Overall, you’ll find that the majority those </a:t>
            </a:r>
            <a:r>
              <a:rPr lang="en-US" b="1" i="1" dirty="0"/>
              <a:t>who responded to the survey this year</a:t>
            </a:r>
            <a:r>
              <a:rPr lang="en-US" b="1" dirty="0"/>
              <a:t> served in Regions 7, 8, 9, and 10, were certified Paramedics, and were moderately to highly experienced on the job as Licensed EMS Providers. </a:t>
            </a:r>
          </a:p>
          <a:p>
            <a:endParaRPr lang="en-US" b="1" dirty="0"/>
          </a:p>
          <a:p>
            <a:r>
              <a:rPr lang="en-US" b="1" dirty="0"/>
              <a:t>NEXT SLIDE</a:t>
            </a:r>
          </a:p>
        </p:txBody>
      </p:sp>
      <p:sp>
        <p:nvSpPr>
          <p:cNvPr id="4" name="Slide Number Placeholder 3"/>
          <p:cNvSpPr>
            <a:spLocks noGrp="1"/>
          </p:cNvSpPr>
          <p:nvPr>
            <p:ph type="sldNum" sz="quarter" idx="5"/>
          </p:nvPr>
        </p:nvSpPr>
        <p:spPr/>
        <p:txBody>
          <a:bodyPr/>
          <a:lstStyle/>
          <a:p>
            <a:fld id="{9E042901-F479-4344-B0FE-E71F0BE53CA5}" type="slidenum">
              <a:rPr lang="en-US" smtClean="0"/>
              <a:t>2</a:t>
            </a:fld>
            <a:endParaRPr lang="en-US"/>
          </a:p>
        </p:txBody>
      </p:sp>
    </p:spTree>
    <p:extLst>
      <p:ext uri="{BB962C8B-B14F-4D97-AF65-F5344CB8AC3E}">
        <p14:creationId xmlns:p14="http://schemas.microsoft.com/office/powerpoint/2010/main" val="32508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highlight EMS Providers’ top trauma skill training needs.</a:t>
            </a:r>
          </a:p>
          <a:p>
            <a:endParaRPr lang="en-US" dirty="0"/>
          </a:p>
          <a:p>
            <a:r>
              <a:rPr lang="en-US" b="1" i="1" dirty="0"/>
              <a:t>The majority </a:t>
            </a:r>
            <a:r>
              <a:rPr lang="en-US" dirty="0"/>
              <a:t>of respondents reported need for the skills </a:t>
            </a:r>
            <a:r>
              <a:rPr lang="en-US" u="sng" dirty="0"/>
              <a:t>highlighted in red on the graph</a:t>
            </a:r>
            <a:r>
              <a:rPr lang="en-US" dirty="0"/>
              <a:t>:</a:t>
            </a:r>
          </a:p>
          <a:p>
            <a:pPr marL="171450" indent="-171450">
              <a:buFontTx/>
              <a:buChar char="-"/>
            </a:pPr>
            <a:r>
              <a:rPr lang="en-US" dirty="0"/>
              <a:t>pediatric trauma most of all  (69%)</a:t>
            </a:r>
          </a:p>
          <a:p>
            <a:pPr marL="171450" indent="-171450">
              <a:buFontTx/>
              <a:buChar char="-"/>
            </a:pPr>
            <a:r>
              <a:rPr lang="en-US" dirty="0"/>
              <a:t>burn care (64%)</a:t>
            </a:r>
          </a:p>
          <a:p>
            <a:pPr marL="171450" indent="-171450">
              <a:buFontTx/>
              <a:buChar char="-"/>
            </a:pPr>
            <a:r>
              <a:rPr lang="en-US" dirty="0"/>
              <a:t>MCIs (63%)</a:t>
            </a:r>
          </a:p>
          <a:p>
            <a:pPr marL="171450" indent="-171450">
              <a:buFontTx/>
              <a:buChar char="-"/>
            </a:pPr>
            <a:r>
              <a:rPr lang="en-US" dirty="0"/>
              <a:t>trauma resuscitation (63%)</a:t>
            </a:r>
          </a:p>
          <a:p>
            <a:pPr marL="171450" indent="-171450">
              <a:buFontTx/>
              <a:buChar char="-"/>
            </a:pPr>
            <a:endParaRPr lang="en-US" dirty="0"/>
          </a:p>
          <a:p>
            <a:pPr marL="0" indent="0">
              <a:buFontTx/>
              <a:buNone/>
            </a:pPr>
            <a:r>
              <a:rPr lang="en-US" b="1" dirty="0"/>
              <a:t>Providers emphasized MCIs as a </a:t>
            </a:r>
            <a:r>
              <a:rPr lang="en-US" b="1" u="sng" dirty="0"/>
              <a:t>specific</a:t>
            </a:r>
            <a:r>
              <a:rPr lang="en-US" b="1" dirty="0"/>
              <a:t> area of concern, with 47% feeling somewhat confident to not confident at all in their ability to respond to multi-causality incidents.</a:t>
            </a:r>
          </a:p>
          <a:p>
            <a:pPr marL="0" indent="0">
              <a:buFontTx/>
              <a:buNone/>
            </a:pPr>
            <a:endParaRPr lang="en-US" b="1" dirty="0"/>
          </a:p>
          <a:p>
            <a:pPr marL="0" indent="0">
              <a:buFontTx/>
              <a:buNone/>
            </a:pPr>
            <a:r>
              <a:rPr lang="en-US" b="1" dirty="0"/>
              <a:t>----------</a:t>
            </a:r>
          </a:p>
          <a:p>
            <a:pPr marL="171450" indent="-171450">
              <a:buFontTx/>
              <a:buChar char="-"/>
            </a:pPr>
            <a:endParaRPr lang="en-US" dirty="0"/>
          </a:p>
          <a:p>
            <a:pPr marL="0" indent="0">
              <a:buFontTx/>
              <a:buNone/>
            </a:pPr>
            <a:r>
              <a:rPr lang="en-US" b="1" i="1" dirty="0"/>
              <a:t>Around half </a:t>
            </a:r>
            <a:r>
              <a:rPr lang="en-US" dirty="0"/>
              <a:t>of respondents reported need for skills </a:t>
            </a:r>
            <a:r>
              <a:rPr lang="en-US" u="sng" dirty="0"/>
              <a:t>highlighted in yellow on the graph</a:t>
            </a:r>
            <a:r>
              <a:rPr lang="en-US" dirty="0"/>
              <a:t>:</a:t>
            </a:r>
          </a:p>
          <a:p>
            <a:pPr marL="171450" indent="-171450">
              <a:buFontTx/>
              <a:buChar char="-"/>
            </a:pPr>
            <a:r>
              <a:rPr lang="en-US" dirty="0"/>
              <a:t>Trauma arrest management (55%)</a:t>
            </a:r>
          </a:p>
          <a:p>
            <a:pPr marL="171450" indent="-171450">
              <a:buFontTx/>
              <a:buChar char="-"/>
            </a:pPr>
            <a:r>
              <a:rPr lang="en-US" dirty="0"/>
              <a:t>Advanced Airway Management (50%)</a:t>
            </a:r>
          </a:p>
          <a:p>
            <a:pPr marL="171450" indent="-171450">
              <a:buFontTx/>
              <a:buChar char="-"/>
            </a:pPr>
            <a:r>
              <a:rPr lang="en-US" dirty="0"/>
              <a:t>Needle Decompression (47%)</a:t>
            </a:r>
          </a:p>
          <a:p>
            <a:pPr marL="171450" indent="-171450">
              <a:buFontTx/>
              <a:buChar char="-"/>
            </a:pPr>
            <a:r>
              <a:rPr lang="en-US" dirty="0"/>
              <a:t>Blood Administration (45%)</a:t>
            </a:r>
          </a:p>
          <a:p>
            <a:pPr marL="0" indent="0">
              <a:buFontTx/>
              <a:buNone/>
            </a:pPr>
            <a:endParaRPr lang="en-US" dirty="0"/>
          </a:p>
          <a:p>
            <a:pPr marL="0" indent="0">
              <a:buFontTx/>
              <a:buNone/>
            </a:pPr>
            <a:r>
              <a:rPr lang="en-US" dirty="0"/>
              <a:t>Overall, a good three quarters of EMS Provider respondents felt confident in their ability to manage a critical trauma patient in the field with their current skills training.</a:t>
            </a:r>
          </a:p>
          <a:p>
            <a:pPr marL="0" indent="0">
              <a:buFontTx/>
              <a:buNone/>
            </a:pPr>
            <a:endParaRPr lang="en-US" b="1" dirty="0"/>
          </a:p>
          <a:p>
            <a:pPr marL="0" indent="0">
              <a:buFontTx/>
              <a:buNone/>
            </a:pPr>
            <a:r>
              <a:rPr lang="en-US" b="1" dirty="0"/>
              <a:t>The remaining 25% had limited confidence in their ability to manage a critical trauma patient, and I do want to emphasize that this statistic was </a:t>
            </a:r>
            <a:r>
              <a:rPr lang="en-US" b="1" i="1" dirty="0"/>
              <a:t>fairly spread </a:t>
            </a:r>
            <a:r>
              <a:rPr lang="en-US" b="1" dirty="0"/>
              <a:t>across years of experience, certification level, and EMS region.</a:t>
            </a:r>
            <a:endParaRPr lang="en-US" dirty="0"/>
          </a:p>
          <a:p>
            <a:pPr marL="0" indent="0">
              <a:buFontTx/>
              <a:buNone/>
            </a:pPr>
            <a:endParaRPr lang="en-US" dirty="0"/>
          </a:p>
          <a:p>
            <a:pPr marL="0" indent="0">
              <a:buFontTx/>
              <a:buNone/>
            </a:pPr>
            <a:r>
              <a:rPr lang="en-US" b="1" dirty="0"/>
              <a:t>EMS Providers also specifically felt that SIMULATION TRAINING was worthwhile to their skills training overall – with 99% reporting these trainings as helpful and beneficial to their continuing education in the Georgia Trauma System.</a:t>
            </a:r>
          </a:p>
          <a:p>
            <a:pPr marL="171450" indent="-171450">
              <a:buFontTx/>
              <a:buChar char="-"/>
            </a:pPr>
            <a:endParaRPr lang="en-US" dirty="0"/>
          </a:p>
          <a:p>
            <a:pPr marL="0" indent="0">
              <a:buFontTx/>
              <a:buNone/>
            </a:pPr>
            <a:r>
              <a:rPr lang="en-US" dirty="0"/>
              <a:t>NEXT SLIDE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E042901-F479-4344-B0FE-E71F0BE53CA5}" type="slidenum">
              <a:rPr lang="en-US" smtClean="0"/>
              <a:t>3</a:t>
            </a:fld>
            <a:endParaRPr lang="en-US"/>
          </a:p>
        </p:txBody>
      </p:sp>
    </p:spTree>
    <p:extLst>
      <p:ext uri="{BB962C8B-B14F-4D97-AF65-F5344CB8AC3E}">
        <p14:creationId xmlns:p14="http://schemas.microsoft.com/office/powerpoint/2010/main" val="79692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1F2D7-CD63-3FFD-636B-5A4DD2DF8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F2315-5474-63A1-9333-395B1D411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78CFC-584E-66A1-B138-6F125F883F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EMS Providers reported </a:t>
            </a:r>
            <a:r>
              <a:rPr lang="en-US" sz="1200" b="1" dirty="0"/>
              <a:t>Personal, Logistical, and System-level Barriers </a:t>
            </a:r>
            <a:r>
              <a:rPr lang="en-US" sz="1200" b="0" dirty="0"/>
              <a:t> that impact </a:t>
            </a:r>
            <a:r>
              <a:rPr lang="en-US" sz="1200" b="1" dirty="0"/>
              <a:t>access and attendance </a:t>
            </a:r>
            <a:r>
              <a:rPr lang="en-US" sz="1200" b="0" dirty="0"/>
              <a:t>to continuing education courses offered by GTC.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39% of providers reported </a:t>
            </a:r>
            <a:r>
              <a:rPr lang="en-US" sz="1200" b="1" dirty="0"/>
              <a:t>personal financial limitations</a:t>
            </a:r>
            <a:r>
              <a:rPr lang="en-US" sz="1200" b="0" dirty="0"/>
              <a:t> which often prevents basic access to the courses and training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67% reported </a:t>
            </a:r>
            <a:r>
              <a:rPr lang="en-US" sz="1200" b="1" dirty="0"/>
              <a:t>logistical time constraints</a:t>
            </a:r>
            <a:r>
              <a:rPr lang="en-US" sz="1200" b="0" dirty="0"/>
              <a:t> which makes attending the courses that they are able to sign up for more challenging and burdensome.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33% reported </a:t>
            </a:r>
            <a:r>
              <a:rPr lang="en-US" sz="1200" b="1" dirty="0"/>
              <a:t>limited course availability</a:t>
            </a:r>
            <a:r>
              <a:rPr lang="en-US" sz="1200" b="0" dirty="0"/>
              <a:t> as a system-wide barrier that impacts course access and attendance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FD9FAA8E-A95D-BF1C-50E6-D668B2E0D04B}"/>
              </a:ext>
            </a:extLst>
          </p:cNvPr>
          <p:cNvSpPr>
            <a:spLocks noGrp="1"/>
          </p:cNvSpPr>
          <p:nvPr>
            <p:ph type="sldNum" sz="quarter" idx="5"/>
          </p:nvPr>
        </p:nvSpPr>
        <p:spPr/>
        <p:txBody>
          <a:bodyPr/>
          <a:lstStyle/>
          <a:p>
            <a:fld id="{9E042901-F479-4344-B0FE-E71F0BE53CA5}" type="slidenum">
              <a:rPr lang="en-US" smtClean="0"/>
              <a:t>4</a:t>
            </a:fld>
            <a:endParaRPr lang="en-US"/>
          </a:p>
        </p:txBody>
      </p:sp>
    </p:spTree>
    <p:extLst>
      <p:ext uri="{BB962C8B-B14F-4D97-AF65-F5344CB8AC3E}">
        <p14:creationId xmlns:p14="http://schemas.microsoft.com/office/powerpoint/2010/main" val="342970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FB7F-CFFA-5110-D6F1-A42FC0553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C8AFB-D3C5-F61C-587C-DE7934DC2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AE3F0-48B3-58A2-8017-459C1D7061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Finally, I want to point out some preferred training delivery methods that your providers reported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MAJORITY</a:t>
            </a:r>
            <a:r>
              <a:rPr lang="en-US" sz="1200" dirty="0"/>
              <a:t> of EMS Providers preferred </a:t>
            </a:r>
            <a:r>
              <a:rPr lang="en-US" sz="1200" u="sng" dirty="0"/>
              <a:t>in-person delivery</a:t>
            </a:r>
            <a:r>
              <a:rPr lang="en-US" sz="1200" dirty="0"/>
              <a:t> of </a:t>
            </a:r>
            <a:r>
              <a:rPr lang="en-US" sz="1200" b="1" dirty="0"/>
              <a:t>in-house classes, skill workshops, and tutorials.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They</a:t>
            </a:r>
            <a:r>
              <a:rPr lang="en-US" sz="1200" b="0" dirty="0"/>
              <a:t> preferred that these course run up </a:t>
            </a:r>
            <a:r>
              <a:rPr lang="en-US" sz="1200" dirty="0"/>
              <a:t>to </a:t>
            </a:r>
            <a:r>
              <a:rPr lang="en-US" sz="1200" b="1" dirty="0"/>
              <a:t>a half or full day </a:t>
            </a:r>
            <a:r>
              <a:rPr lang="en-US" sz="1200" dirty="0"/>
              <a:t>and are </a:t>
            </a:r>
            <a:r>
              <a:rPr lang="en-US" sz="1200" b="1" dirty="0"/>
              <a:t>within 1- or 2-hour travel distance if necessary</a:t>
            </a:r>
            <a:r>
              <a:rPr lang="en-US" sz="1200" dirty="0"/>
              <a:t>.</a:t>
            </a:r>
          </a:p>
          <a:p>
            <a:pPr marL="0" indent="0">
              <a:buFontTx/>
              <a:buNone/>
            </a:pPr>
            <a:endParaRPr lang="en-US" dirty="0"/>
          </a:p>
          <a:p>
            <a:pPr marL="0" indent="0">
              <a:buFontTx/>
              <a:buNone/>
            </a:pPr>
            <a:r>
              <a:rPr lang="en-US" dirty="0"/>
              <a:t>74% preferred in-person classes over virtual delivery.</a:t>
            </a:r>
          </a:p>
          <a:p>
            <a:pPr marL="0" indent="0">
              <a:buFontTx/>
              <a:buNone/>
            </a:pPr>
            <a:endParaRPr lang="en-US" dirty="0"/>
          </a:p>
          <a:p>
            <a:pPr marL="0" indent="0">
              <a:buFontTx/>
              <a:buNone/>
            </a:pPr>
            <a:r>
              <a:rPr lang="en-US" dirty="0"/>
              <a:t>93% preferred half-day or full-day instructional sessions.</a:t>
            </a:r>
          </a:p>
          <a:p>
            <a:pPr marL="0" indent="0">
              <a:buFontTx/>
              <a:buNone/>
            </a:pPr>
            <a:endParaRPr lang="en-US" dirty="0"/>
          </a:p>
          <a:p>
            <a:pPr marL="0" indent="0">
              <a:buFontTx/>
              <a:buNone/>
            </a:pPr>
            <a:r>
              <a:rPr lang="en-US" dirty="0"/>
              <a:t>71% were willing to drive up to 1 hour to attend classes in person, with an additional 21% willing to drive up to 2-hours out of town.</a:t>
            </a:r>
          </a:p>
          <a:p>
            <a:pPr marL="0" indent="0">
              <a:buFontTx/>
              <a:buNone/>
            </a:pPr>
            <a:endParaRPr lang="en-US" dirty="0"/>
          </a:p>
          <a:p>
            <a:pPr marL="0" indent="0">
              <a:buFontTx/>
              <a:buNone/>
            </a:pPr>
            <a:r>
              <a:rPr lang="en-US" dirty="0"/>
              <a:t>Finally, 71% reported in-house classes, and 59% reported skill workshops and tutorials as their preferred type of training.</a:t>
            </a:r>
          </a:p>
          <a:p>
            <a:pPr marL="0" indent="0">
              <a:buFontTx/>
              <a:buNone/>
            </a:pPr>
            <a:endParaRPr lang="en-US" dirty="0"/>
          </a:p>
          <a:p>
            <a:pPr marL="0" indent="0">
              <a:buFontTx/>
              <a:buNone/>
            </a:pPr>
            <a:endParaRPr lang="en-US" dirty="0"/>
          </a:p>
          <a:p>
            <a:pPr marL="0" indent="0">
              <a:buFontTx/>
              <a:buNone/>
            </a:pPr>
            <a:r>
              <a:rPr lang="en-US" b="0" dirty="0"/>
              <a:t>I’d like to wrap up my presentation with some personal suggestions from your providers for </a:t>
            </a:r>
            <a:r>
              <a:rPr lang="en-US" b="1" dirty="0"/>
              <a:t>training in additional areas that weren’t specifically mentioned in the ENA survey:</a:t>
            </a:r>
          </a:p>
          <a:p>
            <a:pPr marL="0" indent="0">
              <a:buFontTx/>
              <a:buNone/>
            </a:pPr>
            <a:endParaRPr lang="en-US" dirty="0"/>
          </a:p>
          <a:p>
            <a:pPr marL="171450" indent="-171450">
              <a:buFontTx/>
              <a:buChar char="-"/>
            </a:pPr>
            <a:r>
              <a:rPr lang="en-US" dirty="0"/>
              <a:t>Trauma pharmacology - medication and dosing math</a:t>
            </a:r>
          </a:p>
          <a:p>
            <a:pPr marL="171450" indent="-171450">
              <a:buFontTx/>
              <a:buChar char="-"/>
            </a:pPr>
            <a:r>
              <a:rPr lang="en-US" dirty="0"/>
              <a:t>Practical trainings – such as Cadaver labs, simulation training</a:t>
            </a:r>
          </a:p>
          <a:p>
            <a:pPr marL="171450" indent="-171450">
              <a:buFontTx/>
              <a:buChar char="-"/>
            </a:pPr>
            <a:r>
              <a:rPr lang="en-US" dirty="0"/>
              <a:t>Wilderness-specific courses</a:t>
            </a:r>
          </a:p>
          <a:p>
            <a:pPr marL="171450" indent="-171450">
              <a:buFontTx/>
              <a:buChar char="-"/>
            </a:pPr>
            <a:r>
              <a:rPr lang="en-US" dirty="0"/>
              <a:t>Extended duration trauma care</a:t>
            </a:r>
          </a:p>
          <a:p>
            <a:pPr marL="171450" indent="-171450">
              <a:buFontTx/>
              <a:buChar char="-"/>
            </a:pPr>
            <a:r>
              <a:rPr lang="en-US" dirty="0"/>
              <a:t>PHTLS, TECC</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 I really appreciate your time and attention this morning! I will pass things off to Mrs. Nicolle Sorta-Reyna – Thank you!</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8DDEF71F-FC44-FBD8-EBD4-6EC2B65B644E}"/>
              </a:ext>
            </a:extLst>
          </p:cNvPr>
          <p:cNvSpPr>
            <a:spLocks noGrp="1"/>
          </p:cNvSpPr>
          <p:nvPr>
            <p:ph type="sldNum" sz="quarter" idx="5"/>
          </p:nvPr>
        </p:nvSpPr>
        <p:spPr/>
        <p:txBody>
          <a:bodyPr/>
          <a:lstStyle/>
          <a:p>
            <a:fld id="{9E042901-F479-4344-B0FE-E71F0BE53CA5}" type="slidenum">
              <a:rPr lang="en-US" smtClean="0"/>
              <a:t>5</a:t>
            </a:fld>
            <a:endParaRPr lang="en-US"/>
          </a:p>
        </p:txBody>
      </p:sp>
    </p:spTree>
    <p:extLst>
      <p:ext uri="{BB962C8B-B14F-4D97-AF65-F5344CB8AC3E}">
        <p14:creationId xmlns:p14="http://schemas.microsoft.com/office/powerpoint/2010/main" val="400879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5CDA-86F8-DAF0-9212-D0AFAEEE7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7E212-5964-A2BC-7D46-3645F658B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84B3A-90C1-3798-8E6A-549DE7A23400}"/>
              </a:ext>
            </a:extLst>
          </p:cNvPr>
          <p:cNvSpPr>
            <a:spLocks noGrp="1"/>
          </p:cNvSpPr>
          <p:nvPr>
            <p:ph type="body" idx="1"/>
          </p:nvPr>
        </p:nvSpPr>
        <p:spPr/>
        <p:txBody>
          <a:bodyPr/>
          <a:lstStyle/>
          <a:p>
            <a:r>
              <a:rPr lang="en-US" dirty="0"/>
              <a:t>Good morning! It’s wonderful to see everyone here today – thank you for the opportunity to present to you directly!</a:t>
            </a:r>
          </a:p>
          <a:p>
            <a:endParaRPr lang="en-US" dirty="0"/>
          </a:p>
          <a:p>
            <a:r>
              <a:rPr lang="en-US" dirty="0"/>
              <a:t>I’m Grace Threadgill – an MPH candidate with UGA’s College of Public Health and Trauma System Development Intern under Crystal Shelnutt.</a:t>
            </a:r>
          </a:p>
          <a:p>
            <a:endParaRPr lang="en-US" dirty="0"/>
          </a:p>
          <a:p>
            <a:r>
              <a:rPr lang="en-US" dirty="0"/>
              <a:t>I’m very excited to share a little bit of what I learned about the educational needs of Licensed EMS Providers who responded to the 2026 Educational Needs Assessment Survey this Spring.</a:t>
            </a:r>
          </a:p>
          <a:p>
            <a:endParaRPr lang="en-US" dirty="0"/>
          </a:p>
          <a:p>
            <a:r>
              <a:rPr lang="en-US" dirty="0"/>
              <a:t>Let’s get into it!</a:t>
            </a:r>
          </a:p>
          <a:p>
            <a:endParaRPr lang="en-US" dirty="0"/>
          </a:p>
          <a:p>
            <a:r>
              <a:rPr lang="en-US" dirty="0"/>
              <a:t>(next slide)</a:t>
            </a:r>
          </a:p>
        </p:txBody>
      </p:sp>
      <p:sp>
        <p:nvSpPr>
          <p:cNvPr id="4" name="Slide Number Placeholder 3">
            <a:extLst>
              <a:ext uri="{FF2B5EF4-FFF2-40B4-BE49-F238E27FC236}">
                <a16:creationId xmlns:a16="http://schemas.microsoft.com/office/drawing/2014/main" id="{891E15C2-D3BD-77EB-A834-15EC4C300718}"/>
              </a:ext>
            </a:extLst>
          </p:cNvPr>
          <p:cNvSpPr>
            <a:spLocks noGrp="1"/>
          </p:cNvSpPr>
          <p:nvPr>
            <p:ph type="sldNum" sz="quarter" idx="5"/>
          </p:nvPr>
        </p:nvSpPr>
        <p:spPr/>
        <p:txBody>
          <a:bodyPr/>
          <a:lstStyle/>
          <a:p>
            <a:fld id="{9E042901-F479-4344-B0FE-E71F0BE53CA5}" type="slidenum">
              <a:rPr lang="en-US" smtClean="0"/>
              <a:t>6</a:t>
            </a:fld>
            <a:endParaRPr lang="en-US"/>
          </a:p>
        </p:txBody>
      </p:sp>
    </p:spTree>
    <p:extLst>
      <p:ext uri="{BB962C8B-B14F-4D97-AF65-F5344CB8AC3E}">
        <p14:creationId xmlns:p14="http://schemas.microsoft.com/office/powerpoint/2010/main" val="396084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42901-F479-4344-B0FE-E71F0BE53CA5}" type="slidenum">
              <a:rPr lang="en-US" smtClean="0"/>
              <a:t>7</a:t>
            </a:fld>
            <a:endParaRPr lang="en-US"/>
          </a:p>
        </p:txBody>
      </p:sp>
    </p:spTree>
    <p:extLst>
      <p:ext uri="{BB962C8B-B14F-4D97-AF65-F5344CB8AC3E}">
        <p14:creationId xmlns:p14="http://schemas.microsoft.com/office/powerpoint/2010/main" val="217021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asked how often they face challenges in delivering trauma education, most participants responded ‘somewhat’ or ‘often,’ and this trend was consistent across regions. This indicates that the barriers to effective training are widespread and not limited to a single area. </a:t>
            </a:r>
          </a:p>
          <a:p>
            <a:endParaRPr lang="en-US"/>
          </a:p>
          <a:p>
            <a:r>
              <a:rPr lang="en-US"/>
              <a:t>“Sometimes” Is the Most Common Frequency</a:t>
            </a:r>
          </a:p>
          <a:p>
            <a:r>
              <a:rPr lang="en-US"/>
              <a:t>Across regions, the majority of responses fall in the “Sometimes” category (25–57%), showing that challenges are regular but intermittent rather than constant.</a:t>
            </a:r>
          </a:p>
          <a:p>
            <a:endParaRPr lang="en-US"/>
          </a:p>
          <a:p>
            <a:r>
              <a:rPr lang="en-US"/>
              <a:t>Region 7 stands out with 62% reporting “Often,” suggesting higher training delivery difficulties.</a:t>
            </a:r>
          </a:p>
          <a:p>
            <a:r>
              <a:rPr lang="en-US"/>
              <a:t>Region 5 has 50% “Rarely,” indicating comparatively fewer obstacles.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Training demand is concentrated in a small set of high-impact skills, which creates an opportunity for focused, system-wide curriculum design.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7F0B-C159-6648-97BC-5D68C1D8076C}"/>
              </a:ext>
            </a:extLst>
          </p:cNvPr>
          <p:cNvSpPr>
            <a:spLocks noGrp="1"/>
          </p:cNvSpPr>
          <p:nvPr>
            <p:ph type="ctrTitle"/>
          </p:nvPr>
        </p:nvSpPr>
        <p:spPr>
          <a:xfrm>
            <a:off x="652272" y="228408"/>
            <a:ext cx="4737652"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7525EA43-3FFA-4149-B871-0AFE0AF61F77}"/>
              </a:ext>
            </a:extLst>
          </p:cNvPr>
          <p:cNvSpPr>
            <a:spLocks noGrp="1"/>
          </p:cNvSpPr>
          <p:nvPr>
            <p:ph type="subTitle" idx="1"/>
          </p:nvPr>
        </p:nvSpPr>
        <p:spPr>
          <a:xfrm>
            <a:off x="652272" y="3028583"/>
            <a:ext cx="4737652" cy="1007111"/>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9EB5D4A-44B2-854B-BFBE-4D003D0DD09C}"/>
              </a:ext>
            </a:extLst>
          </p:cNvPr>
          <p:cNvSpPr>
            <a:spLocks noGrp="1"/>
          </p:cNvSpPr>
          <p:nvPr>
            <p:ph type="sldNum" sz="quarter" idx="12"/>
          </p:nvPr>
        </p:nvSpPr>
        <p:spPr/>
        <p:txBody>
          <a:bodyPr/>
          <a:lstStyle/>
          <a:p>
            <a:fld id="{4CD77608-3819-479B-BB98-C216BA724EFE}" type="slidenum">
              <a:rPr lang="en-US" smtClean="0"/>
              <a:t>‹#›</a:t>
            </a:fld>
            <a:endParaRPr lang="en-US"/>
          </a:p>
        </p:txBody>
      </p:sp>
      <p:sp>
        <p:nvSpPr>
          <p:cNvPr id="7" name="Rectangle 6">
            <a:extLst>
              <a:ext uri="{FF2B5EF4-FFF2-40B4-BE49-F238E27FC236}">
                <a16:creationId xmlns:a16="http://schemas.microsoft.com/office/drawing/2014/main" id="{D724F234-2C90-7244-96CE-A515AFC12080}"/>
              </a:ext>
            </a:extLst>
          </p:cNvPr>
          <p:cNvSpPr/>
          <p:nvPr userDrawn="1"/>
        </p:nvSpPr>
        <p:spPr>
          <a:xfrm>
            <a:off x="5715003" y="0"/>
            <a:ext cx="647699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2E483E0-F661-0249-BD1C-CC9B92C52978}"/>
              </a:ext>
            </a:extLst>
          </p:cNvPr>
          <p:cNvPicPr>
            <a:picLocks noChangeAspect="1"/>
          </p:cNvPicPr>
          <p:nvPr userDrawn="1"/>
        </p:nvPicPr>
        <p:blipFill>
          <a:blip r:embed="rId2"/>
          <a:stretch>
            <a:fillRect/>
          </a:stretch>
        </p:blipFill>
        <p:spPr>
          <a:xfrm>
            <a:off x="6819902" y="949198"/>
            <a:ext cx="4533900" cy="4813300"/>
          </a:xfrm>
          <a:prstGeom prst="rect">
            <a:avLst/>
          </a:prstGeom>
        </p:spPr>
      </p:pic>
      <p:cxnSp>
        <p:nvCxnSpPr>
          <p:cNvPr id="9" name="Straight Connector 8">
            <a:extLst>
              <a:ext uri="{FF2B5EF4-FFF2-40B4-BE49-F238E27FC236}">
                <a16:creationId xmlns:a16="http://schemas.microsoft.com/office/drawing/2014/main" id="{AFC40E00-4E16-7F4E-A784-57450CE3AF4C}"/>
              </a:ext>
            </a:extLst>
          </p:cNvPr>
          <p:cNvCxnSpPr>
            <a:cxnSpLocks/>
          </p:cNvCxnSpPr>
          <p:nvPr userDrawn="1"/>
        </p:nvCxnSpPr>
        <p:spPr>
          <a:xfrm>
            <a:off x="652272" y="2822295"/>
            <a:ext cx="4737652" cy="0"/>
          </a:xfrm>
          <a:prstGeom prst="line">
            <a:avLst/>
          </a:prstGeom>
          <a:ln w="38100">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3" name="Text Placeholder 12">
            <a:extLst>
              <a:ext uri="{FF2B5EF4-FFF2-40B4-BE49-F238E27FC236}">
                <a16:creationId xmlns:a16="http://schemas.microsoft.com/office/drawing/2014/main" id="{F49BBECF-C3E9-2B49-B1C7-B6962C51BD39}"/>
              </a:ext>
            </a:extLst>
          </p:cNvPr>
          <p:cNvSpPr>
            <a:spLocks noGrp="1"/>
          </p:cNvSpPr>
          <p:nvPr>
            <p:ph type="body" sz="quarter" idx="13" hasCustomPrompt="1"/>
          </p:nvPr>
        </p:nvSpPr>
        <p:spPr>
          <a:xfrm>
            <a:off x="652272" y="5325468"/>
            <a:ext cx="4737100" cy="1204541"/>
          </a:xfrm>
        </p:spPr>
        <p:txBody>
          <a:bodyPr anchor="ctr">
            <a:normAutofit/>
          </a:bodyPr>
          <a:lstStyle>
            <a:lvl1pPr algn="ctr">
              <a:defRPr sz="2000" b="0"/>
            </a:lvl1pPr>
          </a:lstStyle>
          <a:p>
            <a:pPr lvl="0"/>
            <a:r>
              <a:rPr lang="en-US" dirty="0"/>
              <a:t>Location</a:t>
            </a:r>
          </a:p>
          <a:p>
            <a:pPr lvl="0"/>
            <a:r>
              <a:rPr lang="en-US" dirty="0"/>
              <a:t>Date</a:t>
            </a:r>
          </a:p>
        </p:txBody>
      </p:sp>
    </p:spTree>
    <p:extLst>
      <p:ext uri="{BB962C8B-B14F-4D97-AF65-F5344CB8AC3E}">
        <p14:creationId xmlns:p14="http://schemas.microsoft.com/office/powerpoint/2010/main" val="17898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avy">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11281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6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3BD2-E1B2-D94E-BD8C-C8F4E0F7E77F}"/>
              </a:ext>
            </a:extLst>
          </p:cNvPr>
          <p:cNvSpPr>
            <a:spLocks noGrp="1"/>
          </p:cNvSpPr>
          <p:nvPr>
            <p:ph type="title"/>
          </p:nvPr>
        </p:nvSpPr>
        <p:spPr>
          <a:xfrm>
            <a:off x="106363" y="136521"/>
            <a:ext cx="11905008" cy="1033658"/>
          </a:xfrm>
        </p:spPr>
        <p:txBody>
          <a:bodyPr anchor="t">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5811216-3D21-734D-9100-F555ADA9BE8D}"/>
              </a:ext>
            </a:extLst>
          </p:cNvPr>
          <p:cNvSpPr>
            <a:spLocks noGrp="1"/>
          </p:cNvSpPr>
          <p:nvPr>
            <p:ph idx="1"/>
          </p:nvPr>
        </p:nvSpPr>
        <p:spPr>
          <a:xfrm>
            <a:off x="5186172" y="1401590"/>
            <a:ext cx="6825199" cy="4707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14F6816-A736-4A46-B860-0F0714118D36}"/>
              </a:ext>
            </a:extLst>
          </p:cNvPr>
          <p:cNvSpPr>
            <a:spLocks noGrp="1"/>
          </p:cNvSpPr>
          <p:nvPr>
            <p:ph type="body" sz="half" idx="2"/>
          </p:nvPr>
        </p:nvSpPr>
        <p:spPr>
          <a:xfrm>
            <a:off x="93454" y="1401590"/>
            <a:ext cx="4657449" cy="4707090"/>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D27C081-2721-C746-8B69-A0534B230F27}"/>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Footer Placeholder 5">
            <a:extLst>
              <a:ext uri="{FF2B5EF4-FFF2-40B4-BE49-F238E27FC236}">
                <a16:creationId xmlns:a16="http://schemas.microsoft.com/office/drawing/2014/main" id="{4704529C-5C4B-B542-B1B7-79B5443024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E4FE69-C63C-3B45-84A7-AADEEA20DCA4}"/>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9" name="Picture 8">
            <a:extLst>
              <a:ext uri="{FF2B5EF4-FFF2-40B4-BE49-F238E27FC236}">
                <a16:creationId xmlns:a16="http://schemas.microsoft.com/office/drawing/2014/main" id="{99E9F69F-15D6-CD44-97D3-E932A42467E1}"/>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12" name="Straight Connector 11">
            <a:extLst>
              <a:ext uri="{FF2B5EF4-FFF2-40B4-BE49-F238E27FC236}">
                <a16:creationId xmlns:a16="http://schemas.microsoft.com/office/drawing/2014/main" id="{BA07AAC7-BFA6-2944-B588-54699E0E9CFD}"/>
              </a:ext>
            </a:extLst>
          </p:cNvPr>
          <p:cNvCxnSpPr>
            <a:cxnSpLocks/>
          </p:cNvCxnSpPr>
          <p:nvPr userDrawn="1"/>
        </p:nvCxnSpPr>
        <p:spPr>
          <a:xfrm>
            <a:off x="106363" y="1170175"/>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40181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4754-7DD8-B743-ADD9-BDDB13EAE3ED}"/>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BB44851-6F4A-C94E-93DF-6A05D5E25996}"/>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8A9DF41-8787-494C-B4F8-FB316E75D1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9575B-809C-E24D-BB43-6E849A7C33C7}"/>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Footer Placeholder 5">
            <a:extLst>
              <a:ext uri="{FF2B5EF4-FFF2-40B4-BE49-F238E27FC236}">
                <a16:creationId xmlns:a16="http://schemas.microsoft.com/office/drawing/2014/main" id="{B5FF0A2B-6E45-4447-8F41-0C1935E0B4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116DB8-2F15-6E45-8185-ECC214B05EA2}"/>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9" name="Picture 8">
            <a:extLst>
              <a:ext uri="{FF2B5EF4-FFF2-40B4-BE49-F238E27FC236}">
                <a16:creationId xmlns:a16="http://schemas.microsoft.com/office/drawing/2014/main" id="{F3E39D13-F36B-874F-A549-CBD8A8044297}"/>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10" name="Straight Connector 9">
            <a:extLst>
              <a:ext uri="{FF2B5EF4-FFF2-40B4-BE49-F238E27FC236}">
                <a16:creationId xmlns:a16="http://schemas.microsoft.com/office/drawing/2014/main" id="{3A72AD59-8205-BA4B-8B38-F5B9FF5083BA}"/>
              </a:ext>
            </a:extLst>
          </p:cNvPr>
          <p:cNvCxnSpPr>
            <a:cxnSpLocks/>
          </p:cNvCxnSpPr>
          <p:nvPr userDrawn="1"/>
        </p:nvCxnSpPr>
        <p:spPr>
          <a:xfrm>
            <a:off x="836612" y="2057396"/>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14884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2C3E-5E0F-084F-A0F2-96D4207582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9CE1E8-0354-5445-9325-F5E77807DCB6}"/>
              </a:ext>
            </a:extLst>
          </p:cNvPr>
          <p:cNvSpPr>
            <a:spLocks noGrp="1"/>
          </p:cNvSpPr>
          <p:nvPr>
            <p:ph type="body" orient="vert" idx="1"/>
          </p:nvPr>
        </p:nvSpPr>
        <p:spPr/>
        <p:txBody>
          <a:bodyPr vert="eaVert"/>
          <a:lstStyle>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42FC36-E338-0244-93E1-EF4FF64E5020}"/>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5" name="Footer Placeholder 4">
            <a:extLst>
              <a:ext uri="{FF2B5EF4-FFF2-40B4-BE49-F238E27FC236}">
                <a16:creationId xmlns:a16="http://schemas.microsoft.com/office/drawing/2014/main" id="{63272B61-F74A-1442-AC77-DEE50C2DD9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A243E5-5129-E74C-9661-43492573595C}"/>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9" name="Picture 8">
            <a:extLst>
              <a:ext uri="{FF2B5EF4-FFF2-40B4-BE49-F238E27FC236}">
                <a16:creationId xmlns:a16="http://schemas.microsoft.com/office/drawing/2014/main" id="{F20D1AC5-77F9-544F-87FC-B686F3FE114A}"/>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10" name="Straight Connector 9">
            <a:extLst>
              <a:ext uri="{FF2B5EF4-FFF2-40B4-BE49-F238E27FC236}">
                <a16:creationId xmlns:a16="http://schemas.microsoft.com/office/drawing/2014/main" id="{47ECE504-714E-F248-A8EE-2D05C86CA82D}"/>
              </a:ext>
            </a:extLst>
          </p:cNvPr>
          <p:cNvCxnSpPr>
            <a:cxnSpLocks/>
          </p:cNvCxnSpPr>
          <p:nvPr userDrawn="1"/>
        </p:nvCxnSpPr>
        <p:spPr>
          <a:xfrm>
            <a:off x="106017" y="1142996"/>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4765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2"/>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E5BFC-DF37-4746-B3FA-912684BBBEA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983051-6261-1F41-BEE1-020DF3310CA9}"/>
              </a:ext>
            </a:extLst>
          </p:cNvPr>
          <p:cNvSpPr>
            <a:spLocks noGrp="1"/>
          </p:cNvSpPr>
          <p:nvPr>
            <p:ph type="body" orient="vert" idx="1"/>
          </p:nvPr>
        </p:nvSpPr>
        <p:spPr>
          <a:xfrm>
            <a:off x="838202" y="365125"/>
            <a:ext cx="7734300" cy="5811838"/>
          </a:xfrm>
        </p:spPr>
        <p:txBody>
          <a:bodyPr vert="eaVert"/>
          <a:lstStyle>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27EF13-0DC1-5748-A239-B7BA963B1643}"/>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5" name="Footer Placeholder 4">
            <a:extLst>
              <a:ext uri="{FF2B5EF4-FFF2-40B4-BE49-F238E27FC236}">
                <a16:creationId xmlns:a16="http://schemas.microsoft.com/office/drawing/2014/main" id="{8D4E4F61-FADF-0C41-BE85-5B91E1B5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E54AF8-EAFF-024E-A218-08BE27833642}"/>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7" name="Picture 6">
            <a:extLst>
              <a:ext uri="{FF2B5EF4-FFF2-40B4-BE49-F238E27FC236}">
                <a16:creationId xmlns:a16="http://schemas.microsoft.com/office/drawing/2014/main" id="{E194D703-18B4-7E45-8583-574406CF474F}"/>
              </a:ext>
            </a:extLst>
          </p:cNvPr>
          <p:cNvPicPr>
            <a:picLocks noChangeAspect="1"/>
          </p:cNvPicPr>
          <p:nvPr userDrawn="1"/>
        </p:nvPicPr>
        <p:blipFill>
          <a:blip r:embed="rId2"/>
          <a:stretch>
            <a:fillRect/>
          </a:stretch>
        </p:blipFill>
        <p:spPr>
          <a:xfrm>
            <a:off x="5186172" y="6385892"/>
            <a:ext cx="1472184" cy="306040"/>
          </a:xfrm>
          <a:prstGeom prst="rect">
            <a:avLst/>
          </a:prstGeom>
        </p:spPr>
      </p:pic>
    </p:spTree>
    <p:extLst>
      <p:ext uri="{BB962C8B-B14F-4D97-AF65-F5344CB8AC3E}">
        <p14:creationId xmlns:p14="http://schemas.microsoft.com/office/powerpoint/2010/main" val="30743229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4DEF-1BDA-4687-9C40-40033CCCA72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6820FA3-53A4-4650-8D16-3AE2263D5065}"/>
              </a:ext>
            </a:extLst>
          </p:cNvPr>
          <p:cNvSpPr>
            <a:spLocks noGrp="1"/>
          </p:cNvSpPr>
          <p:nvPr>
            <p:ph type="body" idx="1"/>
          </p:nvPr>
        </p:nvSpPr>
        <p:spPr>
          <a:xfrm>
            <a:off x="102705" y="1311965"/>
            <a:ext cx="11923642" cy="4772923"/>
          </a:xfrm>
        </p:spPr>
        <p:txBody>
          <a:bodyPr/>
          <a:lstStyle>
            <a:lvl2pPr>
              <a:defRPr>
                <a:solidFill>
                  <a:schemeClr val="accent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AA9E88-0E7F-410E-A90A-635B374CFCD9}"/>
              </a:ext>
            </a:extLst>
          </p:cNvPr>
          <p:cNvSpPr>
            <a:spLocks noGrp="1"/>
          </p:cNvSpPr>
          <p:nvPr>
            <p:ph type="dt" sz="half" idx="10"/>
          </p:nvPr>
        </p:nvSpPr>
        <p:spPr/>
        <p:txBody>
          <a:bodyPr/>
          <a:lstStyle/>
          <a:p>
            <a:pPr algn="r"/>
            <a:fld id="{7CF0BCE0-945C-4FDF-95A1-2149B1FF5B83}" type="datetimeFigureOut">
              <a:rPr lang="en-US" smtClean="0"/>
              <a:pPr algn="r"/>
              <a:t>4/9/26</a:t>
            </a:fld>
            <a:endParaRPr lang="en-US" dirty="0"/>
          </a:p>
        </p:txBody>
      </p:sp>
      <p:sp>
        <p:nvSpPr>
          <p:cNvPr id="5" name="Footer Placeholder 4">
            <a:extLst>
              <a:ext uri="{FF2B5EF4-FFF2-40B4-BE49-F238E27FC236}">
                <a16:creationId xmlns:a16="http://schemas.microsoft.com/office/drawing/2014/main" id="{91F6B8C8-94B6-4928-9688-B83F5B5F97B9}"/>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40E52E16-7A8E-4470-A4C8-5F24A9ABD01C}"/>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804987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EB5D4A-44B2-854B-BFBE-4D003D0DD09C}"/>
              </a:ext>
            </a:extLst>
          </p:cNvPr>
          <p:cNvSpPr>
            <a:spLocks noGrp="1"/>
          </p:cNvSpPr>
          <p:nvPr>
            <p:ph type="sldNum" sz="quarter" idx="12"/>
          </p:nvPr>
        </p:nvSpPr>
        <p:spPr/>
        <p:txBody>
          <a:bodyPr/>
          <a:lstStyle/>
          <a:p>
            <a:fld id="{4CD77608-3819-479B-BB98-C216BA724EFE}" type="slidenum">
              <a:rPr lang="en-US" smtClean="0"/>
              <a:t>‹#›</a:t>
            </a:fld>
            <a:endParaRPr lang="en-US"/>
          </a:p>
        </p:txBody>
      </p:sp>
      <p:sp>
        <p:nvSpPr>
          <p:cNvPr id="7" name="Rectangle 6">
            <a:extLst>
              <a:ext uri="{FF2B5EF4-FFF2-40B4-BE49-F238E27FC236}">
                <a16:creationId xmlns:a16="http://schemas.microsoft.com/office/drawing/2014/main" id="{D724F234-2C90-7244-96CE-A515AFC12080}"/>
              </a:ext>
            </a:extLst>
          </p:cNvPr>
          <p:cNvSpPr/>
          <p:nvPr userDrawn="1"/>
        </p:nvSpPr>
        <p:spPr>
          <a:xfrm>
            <a:off x="5715003" y="0"/>
            <a:ext cx="647699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2E483E0-F661-0249-BD1C-CC9B92C52978}"/>
              </a:ext>
            </a:extLst>
          </p:cNvPr>
          <p:cNvPicPr>
            <a:picLocks noChangeAspect="1"/>
          </p:cNvPicPr>
          <p:nvPr userDrawn="1"/>
        </p:nvPicPr>
        <p:blipFill>
          <a:blip r:embed="rId2"/>
          <a:stretch>
            <a:fillRect/>
          </a:stretch>
        </p:blipFill>
        <p:spPr>
          <a:xfrm>
            <a:off x="6819902" y="949198"/>
            <a:ext cx="4533900" cy="4813300"/>
          </a:xfrm>
          <a:prstGeom prst="rect">
            <a:avLst/>
          </a:prstGeom>
        </p:spPr>
      </p:pic>
      <p:sp>
        <p:nvSpPr>
          <p:cNvPr id="10" name="Content Placeholder 9">
            <a:extLst>
              <a:ext uri="{FF2B5EF4-FFF2-40B4-BE49-F238E27FC236}">
                <a16:creationId xmlns:a16="http://schemas.microsoft.com/office/drawing/2014/main" id="{22B88A1C-635E-9041-BEA7-10971BD69E8C}"/>
              </a:ext>
            </a:extLst>
          </p:cNvPr>
          <p:cNvSpPr>
            <a:spLocks noGrp="1"/>
          </p:cNvSpPr>
          <p:nvPr>
            <p:ph sz="quarter" idx="13" hasCustomPrompt="1"/>
          </p:nvPr>
        </p:nvSpPr>
        <p:spPr>
          <a:xfrm>
            <a:off x="834886" y="949198"/>
            <a:ext cx="4025416" cy="2598945"/>
          </a:xfrm>
        </p:spPr>
        <p:txBody>
          <a:bodyPr/>
          <a:lstStyle>
            <a:lvl1pPr marL="0" indent="0" algn="ctr">
              <a:buNone/>
              <a:defRPr sz="2000" b="1"/>
            </a:lvl1pPr>
          </a:lstStyle>
          <a:p>
            <a:pPr lvl="0"/>
            <a:r>
              <a:rPr lang="en-US" dirty="0"/>
              <a:t>Name, credentials</a:t>
            </a:r>
          </a:p>
          <a:p>
            <a:pPr lvl="0"/>
            <a:r>
              <a:rPr lang="en-US" dirty="0"/>
              <a:t>Role</a:t>
            </a:r>
          </a:p>
          <a:p>
            <a:pPr lvl="0"/>
            <a:r>
              <a:rPr lang="en-US" dirty="0"/>
              <a:t>Company</a:t>
            </a:r>
          </a:p>
          <a:p>
            <a:pPr lvl="0"/>
            <a:r>
              <a:rPr lang="en-US" dirty="0"/>
              <a:t>Email</a:t>
            </a:r>
          </a:p>
          <a:p>
            <a:pPr lvl="0"/>
            <a:endParaRPr lang="en-US" dirty="0"/>
          </a:p>
        </p:txBody>
      </p:sp>
      <p:sp>
        <p:nvSpPr>
          <p:cNvPr id="11" name="Content Placeholder 9">
            <a:extLst>
              <a:ext uri="{FF2B5EF4-FFF2-40B4-BE49-F238E27FC236}">
                <a16:creationId xmlns:a16="http://schemas.microsoft.com/office/drawing/2014/main" id="{32094CDF-79D3-104B-9A44-1EC1C174FB91}"/>
              </a:ext>
            </a:extLst>
          </p:cNvPr>
          <p:cNvSpPr>
            <a:spLocks noGrp="1"/>
          </p:cNvSpPr>
          <p:nvPr>
            <p:ph sz="quarter" idx="14" hasCustomPrompt="1"/>
          </p:nvPr>
        </p:nvSpPr>
        <p:spPr>
          <a:xfrm>
            <a:off x="851385" y="3757409"/>
            <a:ext cx="4025416" cy="2598945"/>
          </a:xfrm>
        </p:spPr>
        <p:txBody>
          <a:bodyPr>
            <a:normAutofit/>
          </a:bodyPr>
          <a:lstStyle>
            <a:lvl1pPr marL="0" indent="0" algn="ctr" fontAlgn="ctr">
              <a:buNone/>
              <a:defRPr sz="2000" b="1"/>
            </a:lvl1pPr>
          </a:lstStyle>
          <a:p>
            <a:pPr lvl="0"/>
            <a:r>
              <a:rPr lang="en-US" dirty="0"/>
              <a:t>Name, credentials</a:t>
            </a:r>
          </a:p>
          <a:p>
            <a:pPr lvl="0"/>
            <a:r>
              <a:rPr lang="en-US" dirty="0"/>
              <a:t>Role</a:t>
            </a:r>
          </a:p>
          <a:p>
            <a:pPr lvl="0"/>
            <a:r>
              <a:rPr lang="en-US" dirty="0"/>
              <a:t>Company</a:t>
            </a:r>
          </a:p>
          <a:p>
            <a:pPr lvl="0"/>
            <a:r>
              <a:rPr lang="en-US" dirty="0"/>
              <a:t>Email</a:t>
            </a:r>
          </a:p>
        </p:txBody>
      </p:sp>
    </p:spTree>
    <p:extLst>
      <p:ext uri="{BB962C8B-B14F-4D97-AF65-F5344CB8AC3E}">
        <p14:creationId xmlns:p14="http://schemas.microsoft.com/office/powerpoint/2010/main" val="324556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resentation Title">
    <p:spTree>
      <p:nvGrpSpPr>
        <p:cNvPr id="1" name=""/>
        <p:cNvGrpSpPr/>
        <p:nvPr/>
      </p:nvGrpSpPr>
      <p:grpSpPr>
        <a:xfrm>
          <a:off x="0" y="0"/>
          <a:ext cx="0" cy="0"/>
          <a:chOff x="0" y="0"/>
          <a:chExt cx="0" cy="0"/>
        </a:xfrm>
      </p:grpSpPr>
      <p:sp>
        <p:nvSpPr>
          <p:cNvPr id="3" name="Google Shape;188;p34">
            <a:extLst>
              <a:ext uri="{FF2B5EF4-FFF2-40B4-BE49-F238E27FC236}">
                <a16:creationId xmlns:a16="http://schemas.microsoft.com/office/drawing/2014/main" id="{2E416BE5-0090-B490-583A-942A684961BE}"/>
              </a:ext>
            </a:extLst>
          </p:cNvPr>
          <p:cNvSpPr/>
          <p:nvPr userDrawn="1"/>
        </p:nvSpPr>
        <p:spPr>
          <a:xfrm>
            <a:off x="441200" y="719200"/>
            <a:ext cx="5654800" cy="6138800"/>
          </a:xfrm>
          <a:prstGeom prst="rect">
            <a:avLst/>
          </a:prstGeom>
          <a:solidFill>
            <a:srgbClr val="2046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 name="Google Shape;199;p34">
            <a:extLst>
              <a:ext uri="{FF2B5EF4-FFF2-40B4-BE49-F238E27FC236}">
                <a16:creationId xmlns:a16="http://schemas.microsoft.com/office/drawing/2014/main" id="{5C16D42B-5B62-4931-9AFB-1EF8554641EE}"/>
              </a:ext>
            </a:extLst>
          </p:cNvPr>
          <p:cNvSpPr txBox="1">
            <a:spLocks noGrp="1"/>
          </p:cNvSpPr>
          <p:nvPr>
            <p:ph type="ctrTitle"/>
          </p:nvPr>
        </p:nvSpPr>
        <p:spPr>
          <a:xfrm>
            <a:off x="630147" y="1223314"/>
            <a:ext cx="5294615" cy="2327560"/>
          </a:xfrm>
          <a:prstGeom prst="rect">
            <a:avLst/>
          </a:prstGeom>
        </p:spPr>
        <p:txBody>
          <a:bodyPr spcFirstLastPara="1" wrap="square" lIns="91425" tIns="91425" rIns="91425" bIns="91425" anchor="b" anchorCtr="0">
            <a:noAutofit/>
          </a:bodyPr>
          <a:lstStyle>
            <a:lvl1pPr>
              <a:defRPr>
                <a:solidFill>
                  <a:schemeClr val="bg1"/>
                </a:solidFill>
              </a:defRPr>
            </a:lvl1pPr>
          </a:lstStyle>
          <a:p>
            <a:pPr marL="0" lvl="0" indent="0" algn="l" rtl="0">
              <a:spcBef>
                <a:spcPts val="0"/>
              </a:spcBef>
              <a:spcAft>
                <a:spcPts val="0"/>
              </a:spcAft>
              <a:buNone/>
            </a:pPr>
            <a:endParaRPr lang="en-US" sz="4800" b="1" dirty="0">
              <a:solidFill>
                <a:schemeClr val="lt1"/>
              </a:solidFill>
            </a:endParaRPr>
          </a:p>
        </p:txBody>
      </p:sp>
      <p:sp>
        <p:nvSpPr>
          <p:cNvPr id="5" name="Subtitle 3">
            <a:extLst>
              <a:ext uri="{FF2B5EF4-FFF2-40B4-BE49-F238E27FC236}">
                <a16:creationId xmlns:a16="http://schemas.microsoft.com/office/drawing/2014/main" id="{34335AA1-84A2-80D5-147E-50A5F95575C3}"/>
              </a:ext>
            </a:extLst>
          </p:cNvPr>
          <p:cNvSpPr>
            <a:spLocks noGrp="1"/>
          </p:cNvSpPr>
          <p:nvPr>
            <p:ph type="subTitle" idx="1"/>
          </p:nvPr>
        </p:nvSpPr>
        <p:spPr>
          <a:xfrm>
            <a:off x="674670" y="4102380"/>
            <a:ext cx="5294615" cy="944800"/>
          </a:xfrm>
          <a:prstGeom prst="rect">
            <a:avLst/>
          </a:prstGeom>
        </p:spPr>
        <p:txBody>
          <a:bodyPr/>
          <a:lstStyle>
            <a:lvl1pPr>
              <a:defRPr b="1" i="0">
                <a:solidFill>
                  <a:schemeClr val="accent2">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sz="2400" dirty="0"/>
          </a:p>
        </p:txBody>
      </p:sp>
      <p:pic>
        <p:nvPicPr>
          <p:cNvPr id="2" name="Picture 1">
            <a:extLst>
              <a:ext uri="{FF2B5EF4-FFF2-40B4-BE49-F238E27FC236}">
                <a16:creationId xmlns:a16="http://schemas.microsoft.com/office/drawing/2014/main" id="{A0AB7C76-E992-5EFD-B748-BD86614FBE22}"/>
              </a:ext>
            </a:extLst>
          </p:cNvPr>
          <p:cNvPicPr>
            <a:picLocks noChangeAspect="1"/>
          </p:cNvPicPr>
          <p:nvPr userDrawn="1"/>
        </p:nvPicPr>
        <p:blipFill>
          <a:blip r:embed="rId2"/>
          <a:stretch>
            <a:fillRect/>
          </a:stretch>
        </p:blipFill>
        <p:spPr>
          <a:xfrm>
            <a:off x="6758282" y="1098302"/>
            <a:ext cx="4759048" cy="5040498"/>
          </a:xfrm>
          <a:prstGeom prst="rect">
            <a:avLst/>
          </a:prstGeom>
        </p:spPr>
      </p:pic>
      <p:sp>
        <p:nvSpPr>
          <p:cNvPr id="6" name="Text Placeholder 15">
            <a:extLst>
              <a:ext uri="{FF2B5EF4-FFF2-40B4-BE49-F238E27FC236}">
                <a16:creationId xmlns:a16="http://schemas.microsoft.com/office/drawing/2014/main" id="{8CA92F93-FE88-DD3E-C311-853DB8A7AC0D}"/>
              </a:ext>
            </a:extLst>
          </p:cNvPr>
          <p:cNvSpPr>
            <a:spLocks noGrp="1"/>
          </p:cNvSpPr>
          <p:nvPr>
            <p:ph type="body" sz="quarter" idx="18" hasCustomPrompt="1"/>
          </p:nvPr>
        </p:nvSpPr>
        <p:spPr>
          <a:xfrm>
            <a:off x="585627" y="5598686"/>
            <a:ext cx="5383656" cy="944800"/>
          </a:xfrm>
        </p:spPr>
        <p:txBody>
          <a:bodyPr>
            <a:noAutofit/>
          </a:bodyPr>
          <a:lstStyle>
            <a:lvl1pPr algn="ctr">
              <a:lnSpc>
                <a:spcPct val="100000"/>
              </a:lnSpc>
              <a:spcBef>
                <a:spcPts val="0"/>
              </a:spcBef>
              <a:spcAft>
                <a:spcPts val="0"/>
              </a:spcAft>
              <a:defRPr sz="1600" b="1" baseline="0">
                <a:solidFill>
                  <a:schemeClr val="bg1"/>
                </a:solidFill>
                <a:latin typeface="+mn-lt"/>
              </a:defRPr>
            </a:lvl1pPr>
            <a:lvl2pPr>
              <a:defRPr sz="1600"/>
            </a:lvl2pPr>
            <a:lvl3pPr>
              <a:defRPr sz="1600"/>
            </a:lvl3pPr>
            <a:lvl4pPr>
              <a:defRPr sz="1600"/>
            </a:lvl4pPr>
            <a:lvl5pPr>
              <a:defRPr sz="1600"/>
            </a:lvl5pPr>
          </a:lstStyle>
          <a:p>
            <a:pPr lvl="0"/>
            <a:r>
              <a:rPr lang="en-US" dirty="0"/>
              <a:t>Presenter Name, Credentials</a:t>
            </a:r>
          </a:p>
          <a:p>
            <a:pPr lvl="0"/>
            <a:r>
              <a:rPr lang="en-US" dirty="0"/>
              <a:t>Title</a:t>
            </a:r>
          </a:p>
          <a:p>
            <a:pPr lvl="0"/>
            <a:r>
              <a:rPr lang="en-US" dirty="0"/>
              <a:t>Organization</a:t>
            </a:r>
          </a:p>
          <a:p>
            <a:pPr lvl="0"/>
            <a:r>
              <a:rPr lang="en-US" dirty="0"/>
              <a:t>Date</a:t>
            </a:r>
          </a:p>
        </p:txBody>
      </p:sp>
      <p:sp>
        <p:nvSpPr>
          <p:cNvPr id="7" name="Slide Number Placeholder 4">
            <a:extLst>
              <a:ext uri="{FF2B5EF4-FFF2-40B4-BE49-F238E27FC236}">
                <a16:creationId xmlns:a16="http://schemas.microsoft.com/office/drawing/2014/main" id="{24A89D9F-757A-19AB-ED9B-8DADF7FA861C}"/>
              </a:ext>
            </a:extLst>
          </p:cNvPr>
          <p:cNvSpPr txBox="1">
            <a:spLocks/>
          </p:cNvSpPr>
          <p:nvPr userDrawn="1"/>
        </p:nvSpPr>
        <p:spPr>
          <a:xfrm>
            <a:off x="9360614" y="6366624"/>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81BB597-2207-CF49-BE7F-6CC4C1B8FC9F}" type="slidenum">
              <a:rPr lang="en-US" smtClean="0">
                <a:solidFill>
                  <a:schemeClr val="tx2"/>
                </a:solidFill>
              </a:rPr>
              <a:pPr algn="r"/>
              <a:t>‹#›</a:t>
            </a:fld>
            <a:endParaRPr lang="en-US" dirty="0">
              <a:solidFill>
                <a:schemeClr val="tx2"/>
              </a:solidFill>
            </a:endParaRPr>
          </a:p>
        </p:txBody>
      </p:sp>
    </p:spTree>
    <p:extLst>
      <p:ext uri="{BB962C8B-B14F-4D97-AF65-F5344CB8AC3E}">
        <p14:creationId xmlns:p14="http://schemas.microsoft.com/office/powerpoint/2010/main" val="280150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560D3EA-A25F-2908-6B71-C9A1716DCDAD}"/>
              </a:ext>
            </a:extLst>
          </p:cNvPr>
          <p:cNvSpPr>
            <a:spLocks noGrp="1"/>
          </p:cNvSpPr>
          <p:nvPr>
            <p:ph type="body" sz="quarter" idx="10"/>
          </p:nvPr>
        </p:nvSpPr>
        <p:spPr>
          <a:xfrm>
            <a:off x="82194" y="1181423"/>
            <a:ext cx="5887091" cy="4878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Google Shape;18;p4">
            <a:extLst>
              <a:ext uri="{FF2B5EF4-FFF2-40B4-BE49-F238E27FC236}">
                <a16:creationId xmlns:a16="http://schemas.microsoft.com/office/drawing/2014/main" id="{F4B6AA9F-2ECD-8B47-0FA2-CE21DED8915A}"/>
              </a:ext>
            </a:extLst>
          </p:cNvPr>
          <p:cNvSpPr/>
          <p:nvPr userDrawn="1"/>
        </p:nvSpPr>
        <p:spPr>
          <a:xfrm>
            <a:off x="0" y="6154400"/>
            <a:ext cx="12192000" cy="703600"/>
          </a:xfrm>
          <a:prstGeom prst="rect">
            <a:avLst/>
          </a:prstGeom>
          <a:solidFill>
            <a:srgbClr val="2046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solidFill>
                <a:schemeClr val="bg1"/>
              </a:solidFill>
            </a:endParaRPr>
          </a:p>
        </p:txBody>
      </p:sp>
      <p:pic>
        <p:nvPicPr>
          <p:cNvPr id="7" name="Picture 6">
            <a:extLst>
              <a:ext uri="{FF2B5EF4-FFF2-40B4-BE49-F238E27FC236}">
                <a16:creationId xmlns:a16="http://schemas.microsoft.com/office/drawing/2014/main" id="{9E13155D-A6A4-BBED-F1C9-4A272A49192F}"/>
              </a:ext>
            </a:extLst>
          </p:cNvPr>
          <p:cNvPicPr>
            <a:picLocks noChangeAspect="1"/>
          </p:cNvPicPr>
          <p:nvPr userDrawn="1"/>
        </p:nvPicPr>
        <p:blipFill>
          <a:blip r:embed="rId2"/>
          <a:stretch>
            <a:fillRect/>
          </a:stretch>
        </p:blipFill>
        <p:spPr>
          <a:xfrm>
            <a:off x="4943474" y="6343651"/>
            <a:ext cx="1475452" cy="306720"/>
          </a:xfrm>
          <a:prstGeom prst="rect">
            <a:avLst/>
          </a:prstGeom>
        </p:spPr>
      </p:pic>
      <p:sp>
        <p:nvSpPr>
          <p:cNvPr id="2" name="Slide Number Placeholder 1">
            <a:extLst>
              <a:ext uri="{FF2B5EF4-FFF2-40B4-BE49-F238E27FC236}">
                <a16:creationId xmlns:a16="http://schemas.microsoft.com/office/drawing/2014/main" id="{73E5362C-50C4-652A-660B-8118330162E2}"/>
              </a:ext>
            </a:extLst>
          </p:cNvPr>
          <p:cNvSpPr>
            <a:spLocks noGrp="1"/>
          </p:cNvSpPr>
          <p:nvPr>
            <p:ph type="sldNum" sz="quarter" idx="12"/>
          </p:nvPr>
        </p:nvSpPr>
        <p:spPr/>
        <p:txBody>
          <a:bodyPr/>
          <a:lstStyle>
            <a:lvl1pPr>
              <a:defRPr sz="1800">
                <a:solidFill>
                  <a:schemeClr val="bg1"/>
                </a:solidFill>
              </a:defRPr>
            </a:lvl1pPr>
          </a:lstStyle>
          <a:p>
            <a:fld id="{981BB597-2207-CF49-BE7F-6CC4C1B8FC9F}" type="slidenum">
              <a:rPr lang="en-US" smtClean="0"/>
              <a:pPr/>
              <a:t>‹#›</a:t>
            </a:fld>
            <a:endParaRPr lang="en-US" dirty="0"/>
          </a:p>
        </p:txBody>
      </p:sp>
      <p:sp>
        <p:nvSpPr>
          <p:cNvPr id="8" name="Title 1">
            <a:extLst>
              <a:ext uri="{FF2B5EF4-FFF2-40B4-BE49-F238E27FC236}">
                <a16:creationId xmlns:a16="http://schemas.microsoft.com/office/drawing/2014/main" id="{3336C8E7-F7F4-578B-6B11-B6E867AE2BD6}"/>
              </a:ext>
            </a:extLst>
          </p:cNvPr>
          <p:cNvSpPr>
            <a:spLocks noGrp="1"/>
          </p:cNvSpPr>
          <p:nvPr>
            <p:ph type="title"/>
          </p:nvPr>
        </p:nvSpPr>
        <p:spPr>
          <a:xfrm>
            <a:off x="82193" y="175328"/>
            <a:ext cx="12021622" cy="875597"/>
          </a:xfrm>
        </p:spPr>
        <p:txBody>
          <a:bodyPr/>
          <a:lstStyle>
            <a:lvl1pPr>
              <a:defRPr/>
            </a:lvl1pPr>
          </a:lstStyle>
          <a:p>
            <a:endParaRPr lang="en-US" dirty="0"/>
          </a:p>
        </p:txBody>
      </p:sp>
      <p:sp>
        <p:nvSpPr>
          <p:cNvPr id="9" name="Text Placeholder 4">
            <a:extLst>
              <a:ext uri="{FF2B5EF4-FFF2-40B4-BE49-F238E27FC236}">
                <a16:creationId xmlns:a16="http://schemas.microsoft.com/office/drawing/2014/main" id="{24FC3ADE-BB2D-946E-540A-A9A2DBD95641}"/>
              </a:ext>
            </a:extLst>
          </p:cNvPr>
          <p:cNvSpPr>
            <a:spLocks noGrp="1"/>
          </p:cNvSpPr>
          <p:nvPr>
            <p:ph type="body" sz="quarter" idx="13"/>
          </p:nvPr>
        </p:nvSpPr>
        <p:spPr>
          <a:xfrm>
            <a:off x="6216723" y="1181422"/>
            <a:ext cx="5887091" cy="4878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030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7F0B-C159-6648-97BC-5D68C1D8076C}"/>
              </a:ext>
            </a:extLst>
          </p:cNvPr>
          <p:cNvSpPr>
            <a:spLocks noGrp="1"/>
          </p:cNvSpPr>
          <p:nvPr>
            <p:ph type="ctrTitle"/>
          </p:nvPr>
        </p:nvSpPr>
        <p:spPr>
          <a:xfrm>
            <a:off x="669234" y="1142241"/>
            <a:ext cx="8087139" cy="2387600"/>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7525EA43-3FFA-4149-B871-0AFE0AF61F77}"/>
              </a:ext>
            </a:extLst>
          </p:cNvPr>
          <p:cNvSpPr>
            <a:spLocks noGrp="1"/>
          </p:cNvSpPr>
          <p:nvPr>
            <p:ph type="subTitle" idx="1"/>
          </p:nvPr>
        </p:nvSpPr>
        <p:spPr>
          <a:xfrm>
            <a:off x="669235" y="3780942"/>
            <a:ext cx="8087138" cy="1655762"/>
          </a:xfrm>
        </p:spPr>
        <p:txBody>
          <a:bodyPr>
            <a:normAutofit/>
          </a:bodyPr>
          <a:lstStyle>
            <a:lvl1pPr marL="0" indent="0" algn="l">
              <a:buNone/>
              <a:defRPr sz="32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B91A696-3690-C44F-A8D8-7B1796197BF1}"/>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Slide Number Placeholder 5">
            <a:extLst>
              <a:ext uri="{FF2B5EF4-FFF2-40B4-BE49-F238E27FC236}">
                <a16:creationId xmlns:a16="http://schemas.microsoft.com/office/drawing/2014/main" id="{99EB5D4A-44B2-854B-BFBE-4D003D0DD09C}"/>
              </a:ext>
            </a:extLst>
          </p:cNvPr>
          <p:cNvSpPr>
            <a:spLocks noGrp="1"/>
          </p:cNvSpPr>
          <p:nvPr>
            <p:ph type="sldNum" sz="quarter" idx="12"/>
          </p:nvPr>
        </p:nvSpPr>
        <p:spPr/>
        <p:txBody>
          <a:bodyPr/>
          <a:lstStyle/>
          <a:p>
            <a:fld id="{4CD77608-3819-479B-BB98-C216BA724EFE}" type="slidenum">
              <a:rPr lang="en-US" smtClean="0"/>
              <a:t>‹#›</a:t>
            </a:fld>
            <a:endParaRPr lang="en-US"/>
          </a:p>
        </p:txBody>
      </p:sp>
      <p:cxnSp>
        <p:nvCxnSpPr>
          <p:cNvPr id="9" name="Straight Connector 8">
            <a:extLst>
              <a:ext uri="{FF2B5EF4-FFF2-40B4-BE49-F238E27FC236}">
                <a16:creationId xmlns:a16="http://schemas.microsoft.com/office/drawing/2014/main" id="{AFC40E00-4E16-7F4E-A784-57450CE3AF4C}"/>
              </a:ext>
            </a:extLst>
          </p:cNvPr>
          <p:cNvCxnSpPr>
            <a:cxnSpLocks/>
          </p:cNvCxnSpPr>
          <p:nvPr userDrawn="1"/>
        </p:nvCxnSpPr>
        <p:spPr>
          <a:xfrm>
            <a:off x="652272" y="3647504"/>
            <a:ext cx="3334512" cy="0"/>
          </a:xfrm>
          <a:prstGeom prst="line">
            <a:avLst/>
          </a:prstGeom>
          <a:ln w="38100">
            <a:solidFill>
              <a:schemeClr val="tx2"/>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9">
            <a:extLst>
              <a:ext uri="{FF2B5EF4-FFF2-40B4-BE49-F238E27FC236}">
                <a16:creationId xmlns:a16="http://schemas.microsoft.com/office/drawing/2014/main" id="{64078A3D-58CC-DC46-AADD-DAF4D04F17EE}"/>
              </a:ext>
            </a:extLst>
          </p:cNvPr>
          <p:cNvPicPr>
            <a:picLocks noChangeAspect="1"/>
          </p:cNvPicPr>
          <p:nvPr userDrawn="1"/>
        </p:nvPicPr>
        <p:blipFill>
          <a:blip r:embed="rId2"/>
          <a:stretch>
            <a:fillRect/>
          </a:stretch>
        </p:blipFill>
        <p:spPr>
          <a:xfrm>
            <a:off x="5166361" y="6415450"/>
            <a:ext cx="1472131" cy="306029"/>
          </a:xfrm>
          <a:prstGeom prst="rect">
            <a:avLst/>
          </a:prstGeom>
        </p:spPr>
      </p:pic>
    </p:spTree>
    <p:extLst>
      <p:ext uri="{BB962C8B-B14F-4D97-AF65-F5344CB8AC3E}">
        <p14:creationId xmlns:p14="http://schemas.microsoft.com/office/powerpoint/2010/main" val="264952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Body">
    <p:spTree>
      <p:nvGrpSpPr>
        <p:cNvPr id="1" name=""/>
        <p:cNvGrpSpPr/>
        <p:nvPr/>
      </p:nvGrpSpPr>
      <p:grpSpPr>
        <a:xfrm>
          <a:off x="0" y="0"/>
          <a:ext cx="0" cy="0"/>
          <a:chOff x="0" y="0"/>
          <a:chExt cx="0" cy="0"/>
        </a:xfrm>
      </p:grpSpPr>
      <p:sp>
        <p:nvSpPr>
          <p:cNvPr id="6" name="Google Shape;18;p4">
            <a:extLst>
              <a:ext uri="{FF2B5EF4-FFF2-40B4-BE49-F238E27FC236}">
                <a16:creationId xmlns:a16="http://schemas.microsoft.com/office/drawing/2014/main" id="{951309BD-0687-319F-A695-D1CA05F9D733}"/>
              </a:ext>
            </a:extLst>
          </p:cNvPr>
          <p:cNvSpPr/>
          <p:nvPr userDrawn="1"/>
        </p:nvSpPr>
        <p:spPr>
          <a:xfrm>
            <a:off x="0" y="6154400"/>
            <a:ext cx="12192000" cy="703600"/>
          </a:xfrm>
          <a:prstGeom prst="rect">
            <a:avLst/>
          </a:prstGeom>
          <a:solidFill>
            <a:srgbClr val="2046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 name="Title 1">
            <a:extLst>
              <a:ext uri="{FF2B5EF4-FFF2-40B4-BE49-F238E27FC236}">
                <a16:creationId xmlns:a16="http://schemas.microsoft.com/office/drawing/2014/main" id="{21AA34EA-9EDB-0327-E669-690C5399723C}"/>
              </a:ext>
            </a:extLst>
          </p:cNvPr>
          <p:cNvSpPr>
            <a:spLocks noGrp="1"/>
          </p:cNvSpPr>
          <p:nvPr>
            <p:ph type="title"/>
          </p:nvPr>
        </p:nvSpPr>
        <p:spPr/>
        <p:txBody>
          <a:bodyPr/>
          <a:lstStyle>
            <a:lvl1pPr>
              <a:defRPr/>
            </a:lvl1pPr>
          </a:lstStyle>
          <a:p>
            <a:endParaRPr lang="en-US" dirty="0"/>
          </a:p>
        </p:txBody>
      </p:sp>
      <p:sp>
        <p:nvSpPr>
          <p:cNvPr id="5" name="Text Placeholder 4">
            <a:extLst>
              <a:ext uri="{FF2B5EF4-FFF2-40B4-BE49-F238E27FC236}">
                <a16:creationId xmlns:a16="http://schemas.microsoft.com/office/drawing/2014/main" id="{9EA1FA2A-D2E7-1959-1D9F-2A25EB67A86A}"/>
              </a:ext>
            </a:extLst>
          </p:cNvPr>
          <p:cNvSpPr>
            <a:spLocks noGrp="1"/>
          </p:cNvSpPr>
          <p:nvPr>
            <p:ph type="body" sz="quarter" idx="11"/>
          </p:nvPr>
        </p:nvSpPr>
        <p:spPr>
          <a:xfrm>
            <a:off x="82550" y="1284288"/>
            <a:ext cx="12020550" cy="47466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D7E7624-7E6E-6816-9930-A2E0E7D9ECB7}"/>
              </a:ext>
            </a:extLst>
          </p:cNvPr>
          <p:cNvPicPr>
            <a:picLocks noChangeAspect="1"/>
          </p:cNvPicPr>
          <p:nvPr userDrawn="1"/>
        </p:nvPicPr>
        <p:blipFill>
          <a:blip r:embed="rId2"/>
          <a:stretch>
            <a:fillRect/>
          </a:stretch>
        </p:blipFill>
        <p:spPr>
          <a:xfrm>
            <a:off x="4943474" y="6343651"/>
            <a:ext cx="1475452" cy="306720"/>
          </a:xfrm>
          <a:prstGeom prst="rect">
            <a:avLst/>
          </a:prstGeom>
        </p:spPr>
      </p:pic>
      <p:sp>
        <p:nvSpPr>
          <p:cNvPr id="8" name="Slide Number Placeholder 4">
            <a:extLst>
              <a:ext uri="{FF2B5EF4-FFF2-40B4-BE49-F238E27FC236}">
                <a16:creationId xmlns:a16="http://schemas.microsoft.com/office/drawing/2014/main" id="{DACF3BDA-9B23-A316-85A3-9FFE3558B1A6}"/>
              </a:ext>
            </a:extLst>
          </p:cNvPr>
          <p:cNvSpPr>
            <a:spLocks noGrp="1"/>
          </p:cNvSpPr>
          <p:nvPr>
            <p:ph type="sldNum" sz="quarter" idx="12"/>
          </p:nvPr>
        </p:nvSpPr>
        <p:spPr>
          <a:xfrm>
            <a:off x="9359900" y="6317547"/>
            <a:ext cx="2743200" cy="365125"/>
          </a:xfrm>
        </p:spPr>
        <p:txBody>
          <a:bodyPr/>
          <a:lstStyle>
            <a:lvl1pPr>
              <a:defRPr sz="1800">
                <a:solidFill>
                  <a:schemeClr val="bg1"/>
                </a:solidFill>
              </a:defRPr>
            </a:lvl1pPr>
          </a:lstStyle>
          <a:p>
            <a:fld id="{981BB597-2207-CF49-BE7F-6CC4C1B8FC9F}" type="slidenum">
              <a:rPr lang="en-US" smtClean="0"/>
              <a:pPr/>
              <a:t>‹#›</a:t>
            </a:fld>
            <a:endParaRPr lang="en-US"/>
          </a:p>
        </p:txBody>
      </p:sp>
    </p:spTree>
    <p:extLst>
      <p:ext uri="{BB962C8B-B14F-4D97-AF65-F5344CB8AC3E}">
        <p14:creationId xmlns:p14="http://schemas.microsoft.com/office/powerpoint/2010/main" val="239270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7F0B-C159-6648-97BC-5D68C1D8076C}"/>
              </a:ext>
            </a:extLst>
          </p:cNvPr>
          <p:cNvSpPr>
            <a:spLocks noGrp="1"/>
          </p:cNvSpPr>
          <p:nvPr>
            <p:ph type="ctrTitle"/>
          </p:nvPr>
        </p:nvSpPr>
        <p:spPr>
          <a:xfrm>
            <a:off x="669234" y="1000884"/>
            <a:ext cx="7941366" cy="2387600"/>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7525EA43-3FFA-4149-B871-0AFE0AF61F77}"/>
              </a:ext>
            </a:extLst>
          </p:cNvPr>
          <p:cNvSpPr>
            <a:spLocks noGrp="1"/>
          </p:cNvSpPr>
          <p:nvPr>
            <p:ph type="subTitle" idx="1"/>
          </p:nvPr>
        </p:nvSpPr>
        <p:spPr>
          <a:xfrm>
            <a:off x="669234" y="3690763"/>
            <a:ext cx="7941366" cy="1655762"/>
          </a:xfrm>
        </p:spPr>
        <p:txBody>
          <a:bodyPr>
            <a:normAutofit/>
          </a:bodyPr>
          <a:lstStyle>
            <a:lvl1pPr marL="0" indent="0" algn="l">
              <a:buNone/>
              <a:defRPr sz="32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B91A696-3690-C44F-A8D8-7B1796197BF1}"/>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Slide Number Placeholder 5">
            <a:extLst>
              <a:ext uri="{FF2B5EF4-FFF2-40B4-BE49-F238E27FC236}">
                <a16:creationId xmlns:a16="http://schemas.microsoft.com/office/drawing/2014/main" id="{99EB5D4A-44B2-854B-BFBE-4D003D0DD09C}"/>
              </a:ext>
            </a:extLst>
          </p:cNvPr>
          <p:cNvSpPr>
            <a:spLocks noGrp="1"/>
          </p:cNvSpPr>
          <p:nvPr>
            <p:ph type="sldNum" sz="quarter" idx="12"/>
          </p:nvPr>
        </p:nvSpPr>
        <p:spPr/>
        <p:txBody>
          <a:bodyPr/>
          <a:lstStyle/>
          <a:p>
            <a:fld id="{4CD77608-3819-479B-BB98-C216BA724EFE}" type="slidenum">
              <a:rPr lang="en-US" smtClean="0"/>
              <a:t>‹#›</a:t>
            </a:fld>
            <a:endParaRPr lang="en-US"/>
          </a:p>
        </p:txBody>
      </p:sp>
      <p:cxnSp>
        <p:nvCxnSpPr>
          <p:cNvPr id="9" name="Straight Connector 8">
            <a:extLst>
              <a:ext uri="{FF2B5EF4-FFF2-40B4-BE49-F238E27FC236}">
                <a16:creationId xmlns:a16="http://schemas.microsoft.com/office/drawing/2014/main" id="{AFC40E00-4E16-7F4E-A784-57450CE3AF4C}"/>
              </a:ext>
            </a:extLst>
          </p:cNvPr>
          <p:cNvCxnSpPr>
            <a:cxnSpLocks/>
          </p:cNvCxnSpPr>
          <p:nvPr userDrawn="1"/>
        </p:nvCxnSpPr>
        <p:spPr>
          <a:xfrm>
            <a:off x="669234" y="3539623"/>
            <a:ext cx="3334512" cy="0"/>
          </a:xfrm>
          <a:prstGeom prst="line">
            <a:avLst/>
          </a:prstGeom>
          <a:ln w="38100">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7" name="Picture 6">
            <a:extLst>
              <a:ext uri="{FF2B5EF4-FFF2-40B4-BE49-F238E27FC236}">
                <a16:creationId xmlns:a16="http://schemas.microsoft.com/office/drawing/2014/main" id="{A78E5146-1D41-F442-9193-638C9F6A763A}"/>
              </a:ext>
            </a:extLst>
          </p:cNvPr>
          <p:cNvPicPr>
            <a:picLocks noChangeAspect="1"/>
          </p:cNvPicPr>
          <p:nvPr userDrawn="1"/>
        </p:nvPicPr>
        <p:blipFill>
          <a:blip r:embed="rId2"/>
          <a:stretch>
            <a:fillRect/>
          </a:stretch>
        </p:blipFill>
        <p:spPr>
          <a:xfrm>
            <a:off x="5186172" y="6385892"/>
            <a:ext cx="1472184" cy="306040"/>
          </a:xfrm>
          <a:prstGeom prst="rect">
            <a:avLst/>
          </a:prstGeom>
        </p:spPr>
      </p:pic>
    </p:spTree>
    <p:extLst>
      <p:ext uri="{BB962C8B-B14F-4D97-AF65-F5344CB8AC3E}">
        <p14:creationId xmlns:p14="http://schemas.microsoft.com/office/powerpoint/2010/main" val="3552386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C690-035B-B44F-B22F-3DAD797F81D5}"/>
              </a:ext>
            </a:extLst>
          </p:cNvPr>
          <p:cNvSpPr>
            <a:spLocks noGrp="1"/>
          </p:cNvSpPr>
          <p:nvPr>
            <p:ph type="title" hasCustomPrompt="1"/>
          </p:nvPr>
        </p:nvSpPr>
        <p:spPr/>
        <p:txBody>
          <a:bodyPr/>
          <a:lstStyle/>
          <a:p>
            <a:r>
              <a:rPr lang="en-US" dirty="0"/>
              <a:t>Click to edit Master title style</a:t>
            </a:r>
            <a:br>
              <a:rPr lang="en-US" dirty="0"/>
            </a:br>
            <a:endParaRPr lang="en-US" dirty="0"/>
          </a:p>
        </p:txBody>
      </p:sp>
      <p:sp>
        <p:nvSpPr>
          <p:cNvPr id="3" name="Content Placeholder 2">
            <a:extLst>
              <a:ext uri="{FF2B5EF4-FFF2-40B4-BE49-F238E27FC236}">
                <a16:creationId xmlns:a16="http://schemas.microsoft.com/office/drawing/2014/main" id="{B7E963BB-9CEB-0E48-A685-09CD796577E4}"/>
              </a:ext>
            </a:extLst>
          </p:cNvPr>
          <p:cNvSpPr>
            <a:spLocks noGrp="1"/>
          </p:cNvSpPr>
          <p:nvPr>
            <p:ph idx="1"/>
          </p:nvPr>
        </p:nvSpPr>
        <p:spPr>
          <a:xfrm>
            <a:off x="102705" y="1401437"/>
            <a:ext cx="11923642" cy="4683451"/>
          </a:xfrm>
        </p:spPr>
        <p:txBody>
          <a:bodyPr>
            <a:normAutofit/>
          </a:bodyPr>
          <a:lstStyle>
            <a:lvl1pPr>
              <a:defRPr sz="3200"/>
            </a:lvl1pPr>
            <a:lvl2pPr>
              <a:defRPr sz="2800">
                <a:solidFill>
                  <a:schemeClr val="accent5"/>
                </a:solidFill>
              </a:defRPr>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55300E-8FC6-E246-BAC8-A52FE404C7EE}"/>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5" name="Footer Placeholder 4">
            <a:extLst>
              <a:ext uri="{FF2B5EF4-FFF2-40B4-BE49-F238E27FC236}">
                <a16:creationId xmlns:a16="http://schemas.microsoft.com/office/drawing/2014/main" id="{8BDB1AE7-9A0A-7C4D-A89C-F880C3266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45EF4D-CB1F-8240-B2E0-9334CA43CAF8}"/>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15" name="Picture 14">
            <a:extLst>
              <a:ext uri="{FF2B5EF4-FFF2-40B4-BE49-F238E27FC236}">
                <a16:creationId xmlns:a16="http://schemas.microsoft.com/office/drawing/2014/main" id="{DAA6CF7E-8ED3-6444-8B3B-5AB7B649100E}"/>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9" name="Straight Connector 8">
            <a:extLst>
              <a:ext uri="{FF2B5EF4-FFF2-40B4-BE49-F238E27FC236}">
                <a16:creationId xmlns:a16="http://schemas.microsoft.com/office/drawing/2014/main" id="{3554C179-79E8-D74E-9C20-7DD880D6C31D}"/>
              </a:ext>
            </a:extLst>
          </p:cNvPr>
          <p:cNvCxnSpPr>
            <a:cxnSpLocks/>
          </p:cNvCxnSpPr>
          <p:nvPr userDrawn="1"/>
        </p:nvCxnSpPr>
        <p:spPr>
          <a:xfrm>
            <a:off x="102704" y="1143000"/>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0391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C690-035B-B44F-B22F-3DAD797F81D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E963BB-9CEB-0E48-A685-09CD796577E4}"/>
              </a:ext>
            </a:extLst>
          </p:cNvPr>
          <p:cNvSpPr>
            <a:spLocks noGrp="1"/>
          </p:cNvSpPr>
          <p:nvPr>
            <p:ph idx="1"/>
          </p:nvPr>
        </p:nvSpPr>
        <p:spPr>
          <a:xfrm>
            <a:off x="102705" y="1292090"/>
            <a:ext cx="11923642" cy="4792798"/>
          </a:xfrm>
          <a:ln>
            <a:noFill/>
          </a:ln>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55300E-8FC6-E246-BAC8-A52FE404C7EE}"/>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5" name="Footer Placeholder 4">
            <a:extLst>
              <a:ext uri="{FF2B5EF4-FFF2-40B4-BE49-F238E27FC236}">
                <a16:creationId xmlns:a16="http://schemas.microsoft.com/office/drawing/2014/main" id="{8BDB1AE7-9A0A-7C4D-A89C-F880C3266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45EF4D-CB1F-8240-B2E0-9334CA43CAF8}"/>
              </a:ext>
            </a:extLst>
          </p:cNvPr>
          <p:cNvSpPr>
            <a:spLocks noGrp="1"/>
          </p:cNvSpPr>
          <p:nvPr>
            <p:ph type="sldNum" sz="quarter" idx="12"/>
          </p:nvPr>
        </p:nvSpPr>
        <p:spPr/>
        <p:txBody>
          <a:bodyPr/>
          <a:lstStyle/>
          <a:p>
            <a:fld id="{4CD77608-3819-479B-BB98-C216BA724EFE}" type="slidenum">
              <a:rPr lang="en-US" smtClean="0"/>
              <a:t>‹#›</a:t>
            </a:fld>
            <a:endParaRPr lang="en-US"/>
          </a:p>
        </p:txBody>
      </p:sp>
      <p:cxnSp>
        <p:nvCxnSpPr>
          <p:cNvPr id="8" name="Straight Connector 7">
            <a:extLst>
              <a:ext uri="{FF2B5EF4-FFF2-40B4-BE49-F238E27FC236}">
                <a16:creationId xmlns:a16="http://schemas.microsoft.com/office/drawing/2014/main" id="{EBA5B8C0-01CD-BF49-A5D5-FB0FBA22266F}"/>
              </a:ext>
            </a:extLst>
          </p:cNvPr>
          <p:cNvCxnSpPr>
            <a:cxnSpLocks/>
          </p:cNvCxnSpPr>
          <p:nvPr userDrawn="1"/>
        </p:nvCxnSpPr>
        <p:spPr>
          <a:xfrm>
            <a:off x="102704" y="1143000"/>
            <a:ext cx="3334512"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BD13418-5F42-D64E-A6BB-488842AE0CA1}"/>
              </a:ext>
            </a:extLst>
          </p:cNvPr>
          <p:cNvPicPr>
            <a:picLocks noChangeAspect="1"/>
          </p:cNvPicPr>
          <p:nvPr userDrawn="1"/>
        </p:nvPicPr>
        <p:blipFill>
          <a:blip r:embed="rId2"/>
          <a:stretch>
            <a:fillRect/>
          </a:stretch>
        </p:blipFill>
        <p:spPr>
          <a:xfrm>
            <a:off x="5166361" y="6415450"/>
            <a:ext cx="1472131" cy="306029"/>
          </a:xfrm>
          <a:prstGeom prst="rect">
            <a:avLst/>
          </a:prstGeom>
        </p:spPr>
      </p:pic>
    </p:spTree>
    <p:extLst>
      <p:ext uri="{BB962C8B-B14F-4D97-AF65-F5344CB8AC3E}">
        <p14:creationId xmlns:p14="http://schemas.microsoft.com/office/powerpoint/2010/main" val="2036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FBC8-255C-E040-89AF-F0FF4A2D9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41FB5-2B45-8B44-A4D7-67D89F413964}"/>
              </a:ext>
            </a:extLst>
          </p:cNvPr>
          <p:cNvSpPr>
            <a:spLocks noGrp="1"/>
          </p:cNvSpPr>
          <p:nvPr>
            <p:ph sz="half" idx="1"/>
          </p:nvPr>
        </p:nvSpPr>
        <p:spPr>
          <a:xfrm>
            <a:off x="102703" y="1431243"/>
            <a:ext cx="5879592" cy="4494103"/>
          </a:xfrm>
        </p:spPr>
        <p:txBody>
          <a:bodyPr/>
          <a:lstStyle>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D48E2E-49A5-0048-8C43-6A32C49AE7DE}"/>
              </a:ext>
            </a:extLst>
          </p:cNvPr>
          <p:cNvSpPr>
            <a:spLocks noGrp="1"/>
          </p:cNvSpPr>
          <p:nvPr>
            <p:ph sz="half" idx="2"/>
          </p:nvPr>
        </p:nvSpPr>
        <p:spPr>
          <a:xfrm>
            <a:off x="6211957" y="1431243"/>
            <a:ext cx="5877341" cy="4494103"/>
          </a:xfrm>
        </p:spPr>
        <p:txBody>
          <a:bodyPr/>
          <a:lstStyle>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840A8E1-C956-D640-928E-B4694A04045A}"/>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Footer Placeholder 5">
            <a:extLst>
              <a:ext uri="{FF2B5EF4-FFF2-40B4-BE49-F238E27FC236}">
                <a16:creationId xmlns:a16="http://schemas.microsoft.com/office/drawing/2014/main" id="{914BEAE7-FDAA-AA4D-BD0B-0636EAB254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22F2AA-A9EF-FA49-BD76-D8DA01D47F03}"/>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10" name="Picture 9">
            <a:extLst>
              <a:ext uri="{FF2B5EF4-FFF2-40B4-BE49-F238E27FC236}">
                <a16:creationId xmlns:a16="http://schemas.microsoft.com/office/drawing/2014/main" id="{AAEC83A3-6F39-D448-8303-43327722B428}"/>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11" name="Straight Connector 10">
            <a:extLst>
              <a:ext uri="{FF2B5EF4-FFF2-40B4-BE49-F238E27FC236}">
                <a16:creationId xmlns:a16="http://schemas.microsoft.com/office/drawing/2014/main" id="{A0729EE1-F048-D14A-84E8-C7678F700B5D}"/>
              </a:ext>
            </a:extLst>
          </p:cNvPr>
          <p:cNvCxnSpPr>
            <a:cxnSpLocks/>
          </p:cNvCxnSpPr>
          <p:nvPr userDrawn="1"/>
        </p:nvCxnSpPr>
        <p:spPr>
          <a:xfrm>
            <a:off x="102704" y="1142996"/>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938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FBC8-255C-E040-89AF-F0FF4A2D9F8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7C41FB5-2B45-8B44-A4D7-67D89F413964}"/>
              </a:ext>
            </a:extLst>
          </p:cNvPr>
          <p:cNvSpPr>
            <a:spLocks noGrp="1"/>
          </p:cNvSpPr>
          <p:nvPr>
            <p:ph sz="half" idx="1"/>
          </p:nvPr>
        </p:nvSpPr>
        <p:spPr>
          <a:xfrm>
            <a:off x="102704" y="1563550"/>
            <a:ext cx="5879592" cy="4351338"/>
          </a:xfrm>
        </p:spPr>
        <p:txBody>
          <a:bodyPr/>
          <a:lstStyle>
            <a:lvl2pPr>
              <a:defRPr>
                <a:solidFill>
                  <a:schemeClr val="tx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D48E2E-49A5-0048-8C43-6A32C49AE7DE}"/>
              </a:ext>
            </a:extLst>
          </p:cNvPr>
          <p:cNvSpPr>
            <a:spLocks noGrp="1"/>
          </p:cNvSpPr>
          <p:nvPr>
            <p:ph sz="half" idx="2"/>
          </p:nvPr>
        </p:nvSpPr>
        <p:spPr>
          <a:xfrm>
            <a:off x="6096000" y="1574008"/>
            <a:ext cx="5879592" cy="4351338"/>
          </a:xfrm>
        </p:spPr>
        <p:txBody>
          <a:bodyPr/>
          <a:lstStyle>
            <a:lvl2pPr>
              <a:defRPr>
                <a:solidFill>
                  <a:schemeClr val="tx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840A8E1-C956-D640-928E-B4694A04045A}"/>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6" name="Footer Placeholder 5">
            <a:extLst>
              <a:ext uri="{FF2B5EF4-FFF2-40B4-BE49-F238E27FC236}">
                <a16:creationId xmlns:a16="http://schemas.microsoft.com/office/drawing/2014/main" id="{914BEAE7-FDAA-AA4D-BD0B-0636EAB254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22F2AA-A9EF-FA49-BD76-D8DA01D47F03}"/>
              </a:ext>
            </a:extLst>
          </p:cNvPr>
          <p:cNvSpPr>
            <a:spLocks noGrp="1"/>
          </p:cNvSpPr>
          <p:nvPr>
            <p:ph type="sldNum" sz="quarter" idx="12"/>
          </p:nvPr>
        </p:nvSpPr>
        <p:spPr/>
        <p:txBody>
          <a:bodyPr/>
          <a:lstStyle/>
          <a:p>
            <a:fld id="{4CD77608-3819-479B-BB98-C216BA724EFE}" type="slidenum">
              <a:rPr lang="en-US" smtClean="0"/>
              <a:t>‹#›</a:t>
            </a:fld>
            <a:endParaRPr lang="en-US"/>
          </a:p>
        </p:txBody>
      </p:sp>
      <p:cxnSp>
        <p:nvCxnSpPr>
          <p:cNvPr id="9" name="Straight Connector 8">
            <a:extLst>
              <a:ext uri="{FF2B5EF4-FFF2-40B4-BE49-F238E27FC236}">
                <a16:creationId xmlns:a16="http://schemas.microsoft.com/office/drawing/2014/main" id="{E09AC980-36E6-3341-88DC-3A63F53488A0}"/>
              </a:ext>
            </a:extLst>
          </p:cNvPr>
          <p:cNvCxnSpPr>
            <a:cxnSpLocks/>
          </p:cNvCxnSpPr>
          <p:nvPr userDrawn="1"/>
        </p:nvCxnSpPr>
        <p:spPr>
          <a:xfrm>
            <a:off x="102704" y="1163914"/>
            <a:ext cx="3334512"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96924C9-B7F6-3E4A-84A7-EA5BE1CF73EA}"/>
              </a:ext>
            </a:extLst>
          </p:cNvPr>
          <p:cNvPicPr>
            <a:picLocks noChangeAspect="1"/>
          </p:cNvPicPr>
          <p:nvPr userDrawn="1"/>
        </p:nvPicPr>
        <p:blipFill>
          <a:blip r:embed="rId2"/>
          <a:stretch>
            <a:fillRect/>
          </a:stretch>
        </p:blipFill>
        <p:spPr>
          <a:xfrm>
            <a:off x="5166361" y="6415450"/>
            <a:ext cx="1472131" cy="306029"/>
          </a:xfrm>
          <a:prstGeom prst="rect">
            <a:avLst/>
          </a:prstGeom>
        </p:spPr>
      </p:pic>
    </p:spTree>
    <p:extLst>
      <p:ext uri="{BB962C8B-B14F-4D97-AF65-F5344CB8AC3E}">
        <p14:creationId xmlns:p14="http://schemas.microsoft.com/office/powerpoint/2010/main" val="113084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F7A-8DA6-E248-9A99-355E1288E9E2}"/>
              </a:ext>
            </a:extLst>
          </p:cNvPr>
          <p:cNvSpPr>
            <a:spLocks noGrp="1"/>
          </p:cNvSpPr>
          <p:nvPr>
            <p:ph type="title"/>
          </p:nvPr>
        </p:nvSpPr>
        <p:spPr>
          <a:xfrm>
            <a:off x="153988" y="136521"/>
            <a:ext cx="10515600" cy="99653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1CE20D8-3CA3-3A4F-A1FC-3D5D22373413}"/>
              </a:ext>
            </a:extLst>
          </p:cNvPr>
          <p:cNvSpPr>
            <a:spLocks noGrp="1"/>
          </p:cNvSpPr>
          <p:nvPr>
            <p:ph type="body" idx="1"/>
          </p:nvPr>
        </p:nvSpPr>
        <p:spPr>
          <a:xfrm>
            <a:off x="153988" y="1352553"/>
            <a:ext cx="587959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B2B42B9-F3FB-9445-8B1D-E443390612BE}"/>
              </a:ext>
            </a:extLst>
          </p:cNvPr>
          <p:cNvSpPr>
            <a:spLocks noGrp="1"/>
          </p:cNvSpPr>
          <p:nvPr>
            <p:ph sz="half" idx="2"/>
          </p:nvPr>
        </p:nvSpPr>
        <p:spPr>
          <a:xfrm>
            <a:off x="153987" y="2176465"/>
            <a:ext cx="5879592" cy="3684588"/>
          </a:xfrm>
        </p:spPr>
        <p:txBody>
          <a:bodyPr/>
          <a:lstStyle>
            <a:lvl1pPr marL="0" indent="0">
              <a:buNone/>
              <a:defRPr/>
            </a:lvl1pPr>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298B3C-35CB-7A44-A5E5-E33BF15459E1}"/>
              </a:ext>
            </a:extLst>
          </p:cNvPr>
          <p:cNvSpPr>
            <a:spLocks noGrp="1"/>
          </p:cNvSpPr>
          <p:nvPr>
            <p:ph type="body" sz="quarter" idx="3"/>
          </p:nvPr>
        </p:nvSpPr>
        <p:spPr>
          <a:xfrm>
            <a:off x="6158422" y="1352553"/>
            <a:ext cx="5881050" cy="82296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072EF0-E23B-3C43-9A45-6CCD1C5BE305}"/>
              </a:ext>
            </a:extLst>
          </p:cNvPr>
          <p:cNvSpPr>
            <a:spLocks noGrp="1"/>
          </p:cNvSpPr>
          <p:nvPr>
            <p:ph sz="quarter" idx="4"/>
          </p:nvPr>
        </p:nvSpPr>
        <p:spPr>
          <a:xfrm>
            <a:off x="6158421" y="2176465"/>
            <a:ext cx="5881051" cy="3684588"/>
          </a:xfrm>
        </p:spPr>
        <p:txBody>
          <a:bodyPr/>
          <a:lstStyle>
            <a:lvl1pPr marL="0" indent="0">
              <a:buNone/>
              <a:defRPr/>
            </a:lvl1pPr>
            <a:lvl2pPr>
              <a:defRPr>
                <a:solidFill>
                  <a:schemeClr val="accent5"/>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2140D29-B8BE-A043-820D-884600BB9DCF}"/>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8" name="Footer Placeholder 7">
            <a:extLst>
              <a:ext uri="{FF2B5EF4-FFF2-40B4-BE49-F238E27FC236}">
                <a16:creationId xmlns:a16="http://schemas.microsoft.com/office/drawing/2014/main" id="{527C0459-C8C2-024C-A65D-36E8D0E24B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AA7A2E-9A94-934C-B593-4FD7C98B929C}"/>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12" name="Picture 11">
            <a:extLst>
              <a:ext uri="{FF2B5EF4-FFF2-40B4-BE49-F238E27FC236}">
                <a16:creationId xmlns:a16="http://schemas.microsoft.com/office/drawing/2014/main" id="{9BCDFB06-F968-424E-B476-04FFDD8FD74A}"/>
              </a:ext>
            </a:extLst>
          </p:cNvPr>
          <p:cNvPicPr>
            <a:picLocks noChangeAspect="1"/>
          </p:cNvPicPr>
          <p:nvPr userDrawn="1"/>
        </p:nvPicPr>
        <p:blipFill>
          <a:blip r:embed="rId2"/>
          <a:stretch>
            <a:fillRect/>
          </a:stretch>
        </p:blipFill>
        <p:spPr>
          <a:xfrm>
            <a:off x="5186172" y="6385892"/>
            <a:ext cx="1472184" cy="306040"/>
          </a:xfrm>
          <a:prstGeom prst="rect">
            <a:avLst/>
          </a:prstGeom>
        </p:spPr>
      </p:pic>
      <p:cxnSp>
        <p:nvCxnSpPr>
          <p:cNvPr id="13" name="Straight Connector 12">
            <a:extLst>
              <a:ext uri="{FF2B5EF4-FFF2-40B4-BE49-F238E27FC236}">
                <a16:creationId xmlns:a16="http://schemas.microsoft.com/office/drawing/2014/main" id="{24300458-D20E-1347-9096-652F142355AA}"/>
              </a:ext>
            </a:extLst>
          </p:cNvPr>
          <p:cNvCxnSpPr>
            <a:cxnSpLocks/>
          </p:cNvCxnSpPr>
          <p:nvPr userDrawn="1"/>
        </p:nvCxnSpPr>
        <p:spPr>
          <a:xfrm>
            <a:off x="153988" y="1133049"/>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3730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9B2-E792-EC48-BE58-41C182845E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F7DDA-03B1-424B-A6DA-889FCADD6FA7}"/>
              </a:ext>
            </a:extLst>
          </p:cNvPr>
          <p:cNvSpPr>
            <a:spLocks noGrp="1"/>
          </p:cNvSpPr>
          <p:nvPr>
            <p:ph type="dt" sz="half" idx="10"/>
          </p:nvPr>
        </p:nvSpPr>
        <p:spPr/>
        <p:txBody>
          <a:bodyPr/>
          <a:lstStyle/>
          <a:p>
            <a:fld id="{7CF0BCE0-945C-4FDF-95A1-2149B1FF5B83}" type="datetimeFigureOut">
              <a:rPr lang="en-US" smtClean="0"/>
              <a:t>4/9/26</a:t>
            </a:fld>
            <a:endParaRPr lang="en-US"/>
          </a:p>
        </p:txBody>
      </p:sp>
      <p:sp>
        <p:nvSpPr>
          <p:cNvPr id="4" name="Footer Placeholder 3">
            <a:extLst>
              <a:ext uri="{FF2B5EF4-FFF2-40B4-BE49-F238E27FC236}">
                <a16:creationId xmlns:a16="http://schemas.microsoft.com/office/drawing/2014/main" id="{493F5EE0-60B4-DF42-AA30-AED38125E8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DA55F-B1C0-3A42-814C-206715542277}"/>
              </a:ext>
            </a:extLst>
          </p:cNvPr>
          <p:cNvSpPr>
            <a:spLocks noGrp="1"/>
          </p:cNvSpPr>
          <p:nvPr>
            <p:ph type="sldNum" sz="quarter" idx="12"/>
          </p:nvPr>
        </p:nvSpPr>
        <p:spPr/>
        <p:txBody>
          <a:bodyPr/>
          <a:lstStyle/>
          <a:p>
            <a:fld id="{4CD77608-3819-479B-BB98-C216BA724EFE}" type="slidenum">
              <a:rPr lang="en-US" smtClean="0"/>
              <a:t>‹#›</a:t>
            </a:fld>
            <a:endParaRPr lang="en-US"/>
          </a:p>
        </p:txBody>
      </p:sp>
      <p:cxnSp>
        <p:nvCxnSpPr>
          <p:cNvPr id="7" name="Straight Connector 6">
            <a:extLst>
              <a:ext uri="{FF2B5EF4-FFF2-40B4-BE49-F238E27FC236}">
                <a16:creationId xmlns:a16="http://schemas.microsoft.com/office/drawing/2014/main" id="{D7C057DC-5B04-174D-8D57-0AF8FF27B612}"/>
              </a:ext>
            </a:extLst>
          </p:cNvPr>
          <p:cNvCxnSpPr>
            <a:cxnSpLocks/>
          </p:cNvCxnSpPr>
          <p:nvPr userDrawn="1"/>
        </p:nvCxnSpPr>
        <p:spPr>
          <a:xfrm>
            <a:off x="106017" y="1144036"/>
            <a:ext cx="3475383" cy="4"/>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00EC6E6-CAB8-F04A-A997-FB736FD980B0}"/>
              </a:ext>
            </a:extLst>
          </p:cNvPr>
          <p:cNvPicPr>
            <a:picLocks noChangeAspect="1"/>
          </p:cNvPicPr>
          <p:nvPr userDrawn="1"/>
        </p:nvPicPr>
        <p:blipFill>
          <a:blip r:embed="rId2"/>
          <a:stretch>
            <a:fillRect/>
          </a:stretch>
        </p:blipFill>
        <p:spPr>
          <a:xfrm>
            <a:off x="5186172" y="6385892"/>
            <a:ext cx="1472184" cy="306040"/>
          </a:xfrm>
          <a:prstGeom prst="rect">
            <a:avLst/>
          </a:prstGeom>
        </p:spPr>
      </p:pic>
    </p:spTree>
    <p:extLst>
      <p:ext uri="{BB962C8B-B14F-4D97-AF65-F5344CB8AC3E}">
        <p14:creationId xmlns:p14="http://schemas.microsoft.com/office/powerpoint/2010/main" val="22766170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06534-3924-694C-BB78-5D1E8ABFCFF3}"/>
              </a:ext>
            </a:extLst>
          </p:cNvPr>
          <p:cNvSpPr>
            <a:spLocks noGrp="1"/>
          </p:cNvSpPr>
          <p:nvPr>
            <p:ph type="title"/>
          </p:nvPr>
        </p:nvSpPr>
        <p:spPr>
          <a:xfrm>
            <a:off x="102704" y="136521"/>
            <a:ext cx="11923643" cy="100647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49767E-7C10-D043-9ED3-FFFBC13174A5}"/>
              </a:ext>
            </a:extLst>
          </p:cNvPr>
          <p:cNvSpPr>
            <a:spLocks noGrp="1"/>
          </p:cNvSpPr>
          <p:nvPr>
            <p:ph type="body" idx="1"/>
          </p:nvPr>
        </p:nvSpPr>
        <p:spPr>
          <a:xfrm>
            <a:off x="102705" y="1341783"/>
            <a:ext cx="11923642" cy="47431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C75206-FB78-AA4C-B345-D39991E9DA5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4/9/26</a:t>
            </a:fld>
            <a:endParaRPr lang="en-US" dirty="0"/>
          </a:p>
        </p:txBody>
      </p:sp>
      <p:sp>
        <p:nvSpPr>
          <p:cNvPr id="5" name="Footer Placeholder 4">
            <a:extLst>
              <a:ext uri="{FF2B5EF4-FFF2-40B4-BE49-F238E27FC236}">
                <a16:creationId xmlns:a16="http://schemas.microsoft.com/office/drawing/2014/main" id="{0649C03F-F486-9A40-869F-E15550E2364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35865C33-E72B-1C46-84E4-D8564966413C}"/>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41605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377" rtl="0" eaLnBrk="1" latinLnBrk="0" hangingPunct="1">
        <a:lnSpc>
          <a:spcPct val="90000"/>
        </a:lnSpc>
        <a:spcBef>
          <a:spcPct val="0"/>
        </a:spcBef>
        <a:buNone/>
        <a:defRPr sz="5400" b="1" kern="1200" spc="-151">
          <a:solidFill>
            <a:schemeClr val="tx2"/>
          </a:solidFill>
          <a:effectLst/>
          <a:latin typeface="+mn-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b="1" kern="1200">
          <a:solidFill>
            <a:schemeClr val="tx2"/>
          </a:solidFill>
          <a:latin typeface="+mn-lt"/>
          <a:ea typeface="+mn-ea"/>
          <a:cs typeface="+mn-cs"/>
        </a:defRPr>
      </a:lvl1pPr>
      <a:lvl2pPr marL="457189" indent="0" algn="l" defTabSz="914377" rtl="0" eaLnBrk="1" latinLnBrk="0" hangingPunct="1">
        <a:lnSpc>
          <a:spcPct val="90000"/>
        </a:lnSpc>
        <a:spcBef>
          <a:spcPts val="500"/>
        </a:spcBef>
        <a:buFontTx/>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C4648-F213-E9F2-4489-367273756FE9}"/>
              </a:ext>
            </a:extLst>
          </p:cNvPr>
          <p:cNvSpPr>
            <a:spLocks noGrp="1"/>
          </p:cNvSpPr>
          <p:nvPr>
            <p:ph type="ctrTitle"/>
          </p:nvPr>
        </p:nvSpPr>
        <p:spPr>
          <a:xfrm>
            <a:off x="545268" y="175098"/>
            <a:ext cx="4737652" cy="2387600"/>
          </a:xfrm>
        </p:spPr>
        <p:txBody>
          <a:bodyPr>
            <a:normAutofit/>
          </a:bodyPr>
          <a:lstStyle/>
          <a:p>
            <a:r>
              <a:rPr lang="en-US" sz="4000" b="0" dirty="0"/>
              <a:t>2026 ENA Overview</a:t>
            </a:r>
          </a:p>
        </p:txBody>
      </p:sp>
      <p:sp>
        <p:nvSpPr>
          <p:cNvPr id="5" name="Title 3">
            <a:extLst>
              <a:ext uri="{FF2B5EF4-FFF2-40B4-BE49-F238E27FC236}">
                <a16:creationId xmlns:a16="http://schemas.microsoft.com/office/drawing/2014/main" id="{CD2CE658-570C-77BA-28AB-3C232C4D0D77}"/>
              </a:ext>
            </a:extLst>
          </p:cNvPr>
          <p:cNvSpPr txBox="1">
            <a:spLocks/>
          </p:cNvSpPr>
          <p:nvPr/>
        </p:nvSpPr>
        <p:spPr>
          <a:xfrm>
            <a:off x="545268" y="-392887"/>
            <a:ext cx="4737652" cy="238760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r>
              <a:rPr lang="en-US" sz="4000" dirty="0"/>
              <a:t>Licensed EMS Providers</a:t>
            </a:r>
          </a:p>
        </p:txBody>
      </p:sp>
      <p:sp>
        <p:nvSpPr>
          <p:cNvPr id="6" name="Title 3">
            <a:extLst>
              <a:ext uri="{FF2B5EF4-FFF2-40B4-BE49-F238E27FC236}">
                <a16:creationId xmlns:a16="http://schemas.microsoft.com/office/drawing/2014/main" id="{5C327186-AF6C-00B6-B4A8-B73F8F70ABA1}"/>
              </a:ext>
            </a:extLst>
          </p:cNvPr>
          <p:cNvSpPr txBox="1">
            <a:spLocks/>
          </p:cNvSpPr>
          <p:nvPr/>
        </p:nvSpPr>
        <p:spPr>
          <a:xfrm>
            <a:off x="545268" y="2718341"/>
            <a:ext cx="4737652" cy="326263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r>
              <a:rPr lang="en-US" sz="3600" dirty="0"/>
              <a:t>Grace Threadgill</a:t>
            </a:r>
            <a:r>
              <a:rPr lang="en-US" sz="3600" b="0" dirty="0"/>
              <a:t>, B.S.Ed.</a:t>
            </a:r>
          </a:p>
          <a:p>
            <a:r>
              <a:rPr lang="en-US" sz="3600" b="0" dirty="0"/>
              <a:t>Trauma System Development Intern</a:t>
            </a:r>
          </a:p>
          <a:p>
            <a:endParaRPr lang="en-US" sz="3600" b="0" dirty="0"/>
          </a:p>
          <a:p>
            <a:r>
              <a:rPr lang="en-US" sz="2800" b="0" dirty="0"/>
              <a:t>EMS Committee Meeting</a:t>
            </a:r>
          </a:p>
          <a:p>
            <a:r>
              <a:rPr lang="en-US" sz="2800" b="0" dirty="0"/>
              <a:t>April 9</a:t>
            </a:r>
            <a:r>
              <a:rPr lang="en-US" sz="2800" b="0" baseline="30000" dirty="0"/>
              <a:t>th</a:t>
            </a:r>
            <a:r>
              <a:rPr lang="en-US" sz="2800" b="0" dirty="0"/>
              <a:t>, 2026</a:t>
            </a:r>
          </a:p>
        </p:txBody>
      </p:sp>
    </p:spTree>
    <p:extLst>
      <p:ext uri="{BB962C8B-B14F-4D97-AF65-F5344CB8AC3E}">
        <p14:creationId xmlns:p14="http://schemas.microsoft.com/office/powerpoint/2010/main" val="181172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able&#10;&#10;AI-generated content may be incorrect.">
            <a:extLst>
              <a:ext uri="{FF2B5EF4-FFF2-40B4-BE49-F238E27FC236}">
                <a16:creationId xmlns:a16="http://schemas.microsoft.com/office/drawing/2014/main" id="{27B4014F-D91A-DC26-416B-79CAF89B06CE}"/>
              </a:ext>
            </a:extLst>
          </p:cNvPr>
          <p:cNvPicPr>
            <a:picLocks noChangeAspect="1"/>
          </p:cNvPicPr>
          <p:nvPr/>
        </p:nvPicPr>
        <p:blipFill>
          <a:blip r:embed="rId2">
            <a:extLst>
              <a:ext uri="{28A0092B-C50C-407E-A947-70E740481C1C}">
                <a14:useLocalDpi xmlns:a14="http://schemas.microsoft.com/office/drawing/2010/main" val="0"/>
              </a:ext>
            </a:extLst>
          </a:blip>
          <a:srcRect b="461"/>
          <a:stretch>
            <a:fillRect/>
          </a:stretch>
        </p:blipFill>
        <p:spPr>
          <a:xfrm>
            <a:off x="20" y="1282"/>
            <a:ext cx="12191980" cy="6856718"/>
          </a:xfrm>
          <a:prstGeom prst="rect">
            <a:avLst/>
          </a:prstGeom>
        </p:spPr>
      </p:pic>
    </p:spTree>
    <p:extLst>
      <p:ext uri="{BB962C8B-B14F-4D97-AF65-F5344CB8AC3E}">
        <p14:creationId xmlns:p14="http://schemas.microsoft.com/office/powerpoint/2010/main" val="66581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463593" y="1069851"/>
            <a:ext cx="5547896" cy="4558825"/>
          </a:xfrm>
          <a:prstGeom prst="rect">
            <a:avLst/>
          </a:prstGeom>
        </p:spPr>
      </p:pic>
      <p:sp>
        <p:nvSpPr>
          <p:cNvPr id="3" name="TextBox 3"/>
          <p:cNvSpPr txBox="1"/>
          <p:nvPr/>
        </p:nvSpPr>
        <p:spPr>
          <a:xfrm>
            <a:off x="-667263" y="127779"/>
            <a:ext cx="13526526" cy="553485"/>
          </a:xfrm>
          <a:prstGeom prst="rect">
            <a:avLst/>
          </a:prstGeom>
        </p:spPr>
        <p:txBody>
          <a:bodyPr lIns="0" tIns="0" rIns="0" bIns="0" rtlCol="0" anchor="t">
            <a:spAutoFit/>
          </a:bodyPr>
          <a:lstStyle/>
          <a:p>
            <a:pPr algn="ctr">
              <a:lnSpc>
                <a:spcPts val="4593"/>
              </a:lnSpc>
            </a:pPr>
            <a:r>
              <a:rPr lang="en-US" sz="3280">
                <a:solidFill>
                  <a:srgbClr val="000000"/>
                </a:solidFill>
                <a:latin typeface="Source Sans 3"/>
                <a:ea typeface="Source Sans 3"/>
                <a:cs typeface="Source Sans 3"/>
                <a:sym typeface="Source Sans 3"/>
              </a:rPr>
              <a:t>KEY CHALLENGES IN TRAUMA RESPONSE (BY REGION)</a:t>
            </a:r>
          </a:p>
        </p:txBody>
      </p:sp>
      <p:pic>
        <p:nvPicPr>
          <p:cNvPr id="4" name="Picture 4"/>
          <p:cNvPicPr>
            <a:picLocks noChangeAspect="1"/>
          </p:cNvPicPr>
          <p:nvPr/>
        </p:nvPicPr>
        <p:blipFill>
          <a:blip r:embed="rId4"/>
          <a:stretch>
            <a:fillRect/>
          </a:stretch>
        </p:blipFill>
        <p:spPr>
          <a:xfrm>
            <a:off x="4008267" y="0"/>
            <a:ext cx="8850996" cy="7619118"/>
          </a:xfrm>
          <a:prstGeom prst="rect">
            <a:avLst/>
          </a:prstGeom>
        </p:spPr>
      </p:pic>
      <p:sp>
        <p:nvSpPr>
          <p:cNvPr id="5" name="TextBox 5"/>
          <p:cNvSpPr txBox="1"/>
          <p:nvPr/>
        </p:nvSpPr>
        <p:spPr>
          <a:xfrm>
            <a:off x="67563" y="5296596"/>
            <a:ext cx="4485585" cy="696088"/>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Source Sans 3"/>
                <a:ea typeface="Source Sans 3"/>
                <a:cs typeface="Source Sans 3"/>
                <a:sym typeface="Source Sans 3"/>
              </a:rPr>
              <a:t>Percent of participants reporting barriers to effective trauma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05352" y="359316"/>
            <a:ext cx="12693907" cy="6504521"/>
          </a:xfrm>
          <a:prstGeom prst="rect">
            <a:avLst/>
          </a:prstGeom>
        </p:spPr>
      </p:pic>
      <p:sp>
        <p:nvSpPr>
          <p:cNvPr id="3" name="TextBox 3"/>
          <p:cNvSpPr txBox="1"/>
          <p:nvPr/>
        </p:nvSpPr>
        <p:spPr>
          <a:xfrm>
            <a:off x="952474" y="86115"/>
            <a:ext cx="10287054" cy="1143390"/>
          </a:xfrm>
          <a:prstGeom prst="rect">
            <a:avLst/>
          </a:prstGeom>
        </p:spPr>
        <p:txBody>
          <a:bodyPr lIns="0" tIns="0" rIns="0" bIns="0" rtlCol="0" anchor="t">
            <a:spAutoFit/>
          </a:bodyPr>
          <a:lstStyle/>
          <a:p>
            <a:pPr algn="ctr">
              <a:lnSpc>
                <a:spcPts val="4593"/>
              </a:lnSpc>
            </a:pPr>
            <a:r>
              <a:rPr lang="en-US" sz="3280">
                <a:solidFill>
                  <a:srgbClr val="000000"/>
                </a:solidFill>
                <a:latin typeface="Source Sans 3"/>
                <a:ea typeface="Source Sans 3"/>
                <a:cs typeface="Source Sans 3"/>
                <a:sym typeface="Source Sans 3"/>
              </a:rPr>
              <a:t>TRAUMA RESPONSE CHALLENGES AND CORRESPONDING SKILLS GAPS</a:t>
            </a:r>
          </a:p>
        </p:txBody>
      </p:sp>
      <p:sp>
        <p:nvSpPr>
          <p:cNvPr id="4" name="TextBox 4"/>
          <p:cNvSpPr txBox="1"/>
          <p:nvPr/>
        </p:nvSpPr>
        <p:spPr>
          <a:xfrm>
            <a:off x="2677662" y="5963066"/>
            <a:ext cx="6836678" cy="795346"/>
          </a:xfrm>
          <a:prstGeom prst="rect">
            <a:avLst/>
          </a:prstGeom>
        </p:spPr>
        <p:txBody>
          <a:bodyPr lIns="0" tIns="0" rIns="0" bIns="0" rtlCol="0" anchor="t">
            <a:spAutoFit/>
          </a:bodyPr>
          <a:lstStyle/>
          <a:p>
            <a:pPr algn="ctr">
              <a:lnSpc>
                <a:spcPts val="3193"/>
              </a:lnSpc>
              <a:spcBef>
                <a:spcPct val="0"/>
              </a:spcBef>
            </a:pPr>
            <a:r>
              <a:rPr lang="en-US" sz="2281">
                <a:solidFill>
                  <a:srgbClr val="000000"/>
                </a:solidFill>
                <a:latin typeface="Source Sans 3"/>
                <a:ea typeface="Source Sans 3"/>
                <a:cs typeface="Source Sans 3"/>
                <a:sym typeface="Source Sans 3"/>
              </a:rPr>
              <a:t>Skill delivery is most strongly affected by Transportation Delays and Personnel &amp; Equipment Limitations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04288" y="263915"/>
            <a:ext cx="9383425" cy="408253"/>
          </a:xfrm>
          <a:prstGeom prst="rect">
            <a:avLst/>
          </a:prstGeom>
        </p:spPr>
        <p:txBody>
          <a:bodyPr lIns="0" tIns="0" rIns="0" bIns="0" rtlCol="0" anchor="t">
            <a:spAutoFit/>
          </a:bodyPr>
          <a:lstStyle/>
          <a:p>
            <a:pPr algn="ctr">
              <a:lnSpc>
                <a:spcPts val="3360"/>
              </a:lnSpc>
            </a:pPr>
            <a:r>
              <a:rPr lang="en-US" sz="2400">
                <a:solidFill>
                  <a:srgbClr val="000000"/>
                </a:solidFill>
                <a:latin typeface="Source Sans 3"/>
                <a:ea typeface="Source Sans 3"/>
                <a:cs typeface="Source Sans 3"/>
                <a:sym typeface="Source Sans 3"/>
              </a:rPr>
              <a:t>SUPPORT VS. ACCESS TO REGIONAL SIMULATION ASSETS</a:t>
            </a:r>
          </a:p>
        </p:txBody>
      </p:sp>
      <p:pic>
        <p:nvPicPr>
          <p:cNvPr id="3" name="Picture 3"/>
          <p:cNvPicPr>
            <a:picLocks noChangeAspect="1"/>
          </p:cNvPicPr>
          <p:nvPr/>
        </p:nvPicPr>
        <p:blipFill>
          <a:blip r:embed="rId3"/>
          <a:stretch>
            <a:fillRect/>
          </a:stretch>
        </p:blipFill>
        <p:spPr>
          <a:xfrm>
            <a:off x="2876516" y="-98716"/>
            <a:ext cx="9414201" cy="7302467"/>
          </a:xfrm>
          <a:prstGeom prst="rect">
            <a:avLst/>
          </a:prstGeom>
        </p:spPr>
      </p:pic>
      <p:sp>
        <p:nvSpPr>
          <p:cNvPr id="4" name="TextBox 4"/>
          <p:cNvSpPr txBox="1"/>
          <p:nvPr/>
        </p:nvSpPr>
        <p:spPr>
          <a:xfrm>
            <a:off x="685800" y="2743282"/>
            <a:ext cx="2955981" cy="1616083"/>
          </a:xfrm>
          <a:prstGeom prst="rect">
            <a:avLst/>
          </a:prstGeom>
        </p:spPr>
        <p:txBody>
          <a:bodyPr lIns="0" tIns="0" rIns="0" bIns="0" rtlCol="0" anchor="t">
            <a:spAutoFit/>
          </a:bodyPr>
          <a:lstStyle/>
          <a:p>
            <a:pPr algn="ctr">
              <a:lnSpc>
                <a:spcPts val="3193"/>
              </a:lnSpc>
              <a:spcBef>
                <a:spcPct val="0"/>
              </a:spcBef>
            </a:pPr>
            <a:r>
              <a:rPr lang="en-US" sz="2281" b="1">
                <a:solidFill>
                  <a:srgbClr val="000000"/>
                </a:solidFill>
                <a:latin typeface="Source Sans 3 Bold"/>
                <a:ea typeface="Source Sans 3 Bold"/>
                <a:cs typeface="Source Sans 3 Bold"/>
                <a:sym typeface="Source Sans 3 Bold"/>
              </a:rPr>
              <a:t>92.86%</a:t>
            </a:r>
            <a:r>
              <a:rPr lang="en-US" sz="2281">
                <a:solidFill>
                  <a:srgbClr val="000000"/>
                </a:solidFill>
                <a:latin typeface="Source Sans 3"/>
                <a:ea typeface="Source Sans 3"/>
                <a:cs typeface="Source Sans 3"/>
                <a:sym typeface="Source Sans 3"/>
              </a:rPr>
              <a:t> support having access to regional simulation assets for EMS Agency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43CBF-8BB7-EB0C-EEA9-193B5C890D54}"/>
              </a:ext>
            </a:extLst>
          </p:cNvPr>
          <p:cNvSpPr>
            <a:spLocks noGrp="1"/>
          </p:cNvSpPr>
          <p:nvPr>
            <p:ph type="subTitle" idx="1"/>
          </p:nvPr>
        </p:nvSpPr>
        <p:spPr/>
        <p:txBody>
          <a:bodyPr/>
          <a:lstStyle/>
          <a:p>
            <a:r>
              <a:rPr lang="en-US" dirty="0"/>
              <a:t>Hospital Providers </a:t>
            </a:r>
          </a:p>
        </p:txBody>
      </p:sp>
      <p:sp>
        <p:nvSpPr>
          <p:cNvPr id="4" name="Text Placeholder 3">
            <a:extLst>
              <a:ext uri="{FF2B5EF4-FFF2-40B4-BE49-F238E27FC236}">
                <a16:creationId xmlns:a16="http://schemas.microsoft.com/office/drawing/2014/main" id="{477A20FE-3F1C-1B75-2FD8-F06C0541EB38}"/>
              </a:ext>
            </a:extLst>
          </p:cNvPr>
          <p:cNvSpPr>
            <a:spLocks noGrp="1"/>
          </p:cNvSpPr>
          <p:nvPr>
            <p:ph type="body" sz="quarter" idx="18"/>
          </p:nvPr>
        </p:nvSpPr>
        <p:spPr/>
        <p:txBody>
          <a:bodyPr/>
          <a:lstStyle/>
          <a:p>
            <a:r>
              <a:rPr lang="en-US" sz="2000" dirty="0"/>
              <a:t>Nicolle Sorto-Reyna, MPH Candidate</a:t>
            </a:r>
          </a:p>
          <a:p>
            <a:r>
              <a:rPr lang="en-US" sz="2000" dirty="0"/>
              <a:t>GTC Intern</a:t>
            </a:r>
          </a:p>
        </p:txBody>
      </p:sp>
      <p:sp>
        <p:nvSpPr>
          <p:cNvPr id="7" name="Slide Number Placeholder 4">
            <a:extLst>
              <a:ext uri="{FF2B5EF4-FFF2-40B4-BE49-F238E27FC236}">
                <a16:creationId xmlns:a16="http://schemas.microsoft.com/office/drawing/2014/main" id="{5BE7FE07-B468-7AD8-69A2-1873FEE98333}"/>
              </a:ext>
            </a:extLst>
          </p:cNvPr>
          <p:cNvSpPr txBox="1">
            <a:spLocks/>
          </p:cNvSpPr>
          <p:nvPr/>
        </p:nvSpPr>
        <p:spPr>
          <a:xfrm>
            <a:off x="9360614" y="6366624"/>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81BB597-2207-CF49-BE7F-6CC4C1B8FC9F}" type="slidenum">
              <a:rPr lang="en-US" smtClean="0">
                <a:solidFill>
                  <a:schemeClr val="tx2"/>
                </a:solidFill>
              </a:rPr>
              <a:pPr algn="r"/>
              <a:t>14</a:t>
            </a:fld>
            <a:endParaRPr lang="en-US" dirty="0">
              <a:solidFill>
                <a:schemeClr val="tx2"/>
              </a:solidFill>
            </a:endParaRPr>
          </a:p>
        </p:txBody>
      </p:sp>
      <p:sp>
        <p:nvSpPr>
          <p:cNvPr id="5" name="Title 1">
            <a:extLst>
              <a:ext uri="{FF2B5EF4-FFF2-40B4-BE49-F238E27FC236}">
                <a16:creationId xmlns:a16="http://schemas.microsoft.com/office/drawing/2014/main" id="{43CCE078-2E5C-729B-E422-ACE4673C7178}"/>
              </a:ext>
            </a:extLst>
          </p:cNvPr>
          <p:cNvSpPr>
            <a:spLocks noGrp="1"/>
          </p:cNvSpPr>
          <p:nvPr>
            <p:ph type="ctrTitle"/>
          </p:nvPr>
        </p:nvSpPr>
        <p:spPr>
          <a:xfrm>
            <a:off x="630238" y="1223963"/>
            <a:ext cx="5294312" cy="2327275"/>
          </a:xfrm>
        </p:spPr>
        <p:txBody>
          <a:bodyPr/>
          <a:lstStyle/>
          <a:p>
            <a:r>
              <a:rPr lang="en-US" dirty="0"/>
              <a:t>2026 EMS Needs Assessment Overview</a:t>
            </a:r>
          </a:p>
        </p:txBody>
      </p:sp>
    </p:spTree>
    <p:extLst>
      <p:ext uri="{BB962C8B-B14F-4D97-AF65-F5344CB8AC3E}">
        <p14:creationId xmlns:p14="http://schemas.microsoft.com/office/powerpoint/2010/main" val="310975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B81CE3B-E567-F52A-2296-71777E398203}"/>
              </a:ext>
            </a:extLst>
          </p:cNvPr>
          <p:cNvGraphicFramePr>
            <a:graphicFrameLocks/>
          </p:cNvGraphicFramePr>
          <p:nvPr/>
        </p:nvGraphicFramePr>
        <p:xfrm>
          <a:off x="0" y="193964"/>
          <a:ext cx="5694219" cy="5860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9EBAD4E3-482E-B0F0-E5A0-492D730710C4}"/>
              </a:ext>
            </a:extLst>
          </p:cNvPr>
          <p:cNvGraphicFramePr>
            <a:graphicFrameLocks/>
          </p:cNvGraphicFramePr>
          <p:nvPr/>
        </p:nvGraphicFramePr>
        <p:xfrm>
          <a:off x="5962650" y="193964"/>
          <a:ext cx="6229350" cy="5860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0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0367847-F61A-2137-804E-26DBDD6A9124}"/>
              </a:ext>
            </a:extLst>
          </p:cNvPr>
          <p:cNvGraphicFramePr>
            <a:graphicFrameLocks/>
          </p:cNvGraphicFramePr>
          <p:nvPr/>
        </p:nvGraphicFramePr>
        <p:xfrm>
          <a:off x="1062990" y="148244"/>
          <a:ext cx="10149840" cy="53935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7CA5088-7DF5-4D8F-B57E-6DB13A7435B7}"/>
              </a:ext>
            </a:extLst>
          </p:cNvPr>
          <p:cNvSpPr txBox="1"/>
          <p:nvPr/>
        </p:nvSpPr>
        <p:spPr>
          <a:xfrm>
            <a:off x="2175164" y="5712445"/>
            <a:ext cx="8049491" cy="369332"/>
          </a:xfrm>
          <a:prstGeom prst="rect">
            <a:avLst/>
          </a:prstGeom>
          <a:noFill/>
        </p:spPr>
        <p:txBody>
          <a:bodyPr wrap="square" rtlCol="0">
            <a:spAutoFit/>
          </a:bodyPr>
          <a:lstStyle/>
          <a:p>
            <a:pPr algn="ctr"/>
            <a:r>
              <a:rPr lang="en-US" dirty="0"/>
              <a:t>ED Nurses (n=18) and Trauma Program Coordinators (n=11)</a:t>
            </a:r>
          </a:p>
        </p:txBody>
      </p:sp>
    </p:spTree>
    <p:extLst>
      <p:ext uri="{BB962C8B-B14F-4D97-AF65-F5344CB8AC3E}">
        <p14:creationId xmlns:p14="http://schemas.microsoft.com/office/powerpoint/2010/main" val="199571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311521B-EDF2-B8BE-48E4-F62E76B77761}"/>
              </a:ext>
            </a:extLst>
          </p:cNvPr>
          <p:cNvGraphicFramePr>
            <a:graphicFrameLocks/>
          </p:cNvGraphicFramePr>
          <p:nvPr/>
        </p:nvGraphicFramePr>
        <p:xfrm>
          <a:off x="-422910" y="194310"/>
          <a:ext cx="6858000" cy="5098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AB6CD80-22A3-FB9C-D378-CFC4D64DD1FB}"/>
              </a:ext>
            </a:extLst>
          </p:cNvPr>
          <p:cNvGraphicFramePr>
            <a:graphicFrameLocks/>
          </p:cNvGraphicFramePr>
          <p:nvPr/>
        </p:nvGraphicFramePr>
        <p:xfrm>
          <a:off x="6263640" y="194310"/>
          <a:ext cx="5680710" cy="50981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A036238-82C8-F954-1E93-BD5FB42F19D2}"/>
              </a:ext>
            </a:extLst>
          </p:cNvPr>
          <p:cNvSpPr txBox="1"/>
          <p:nvPr/>
        </p:nvSpPr>
        <p:spPr>
          <a:xfrm>
            <a:off x="4614949" y="5292435"/>
            <a:ext cx="32973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60% Satisfactory with EMS pre-arrival communication</a:t>
            </a:r>
          </a:p>
        </p:txBody>
      </p:sp>
    </p:spTree>
    <p:extLst>
      <p:ext uri="{BB962C8B-B14F-4D97-AF65-F5344CB8AC3E}">
        <p14:creationId xmlns:p14="http://schemas.microsoft.com/office/powerpoint/2010/main" val="267554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09E055F-FA8D-1C15-9EB5-704D662573EB}"/>
              </a:ext>
            </a:extLst>
          </p:cNvPr>
          <p:cNvGraphicFramePr>
            <a:graphicFrameLocks/>
          </p:cNvGraphicFramePr>
          <p:nvPr/>
        </p:nvGraphicFramePr>
        <p:xfrm>
          <a:off x="6271260" y="285752"/>
          <a:ext cx="5753383" cy="4868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ED00D8A-A535-C100-4239-5482DBD99249}"/>
              </a:ext>
            </a:extLst>
          </p:cNvPr>
          <p:cNvGraphicFramePr>
            <a:graphicFrameLocks/>
          </p:cNvGraphicFramePr>
          <p:nvPr/>
        </p:nvGraphicFramePr>
        <p:xfrm>
          <a:off x="167357" y="285750"/>
          <a:ext cx="5791483" cy="48681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7F08D20-0969-E97B-3F49-B06732BC8C26}"/>
              </a:ext>
            </a:extLst>
          </p:cNvPr>
          <p:cNvSpPr txBox="1"/>
          <p:nvPr/>
        </p:nvSpPr>
        <p:spPr>
          <a:xfrm>
            <a:off x="1136073" y="5347855"/>
            <a:ext cx="3505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Often (n=29) and Sometimes (n=13) </a:t>
            </a:r>
          </a:p>
        </p:txBody>
      </p:sp>
      <p:sp>
        <p:nvSpPr>
          <p:cNvPr id="3" name="TextBox 2">
            <a:extLst>
              <a:ext uri="{FF2B5EF4-FFF2-40B4-BE49-F238E27FC236}">
                <a16:creationId xmlns:a16="http://schemas.microsoft.com/office/drawing/2014/main" id="{05474A24-17E3-15ED-6C7B-F6D22046AF3A}"/>
              </a:ext>
            </a:extLst>
          </p:cNvPr>
          <p:cNvSpPr txBox="1"/>
          <p:nvPr/>
        </p:nvSpPr>
        <p:spPr>
          <a:xfrm>
            <a:off x="6941128" y="5347854"/>
            <a:ext cx="3505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Often (n=24) and Sometimes (n=15) </a:t>
            </a:r>
          </a:p>
        </p:txBody>
      </p:sp>
    </p:spTree>
    <p:extLst>
      <p:ext uri="{BB962C8B-B14F-4D97-AF65-F5344CB8AC3E}">
        <p14:creationId xmlns:p14="http://schemas.microsoft.com/office/powerpoint/2010/main" val="188707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94E4F91-7C49-AD93-A7F4-8EC579D1ADB1}"/>
              </a:ext>
            </a:extLst>
          </p:cNvPr>
          <p:cNvGraphicFramePr>
            <a:graphicFrameLocks/>
          </p:cNvGraphicFramePr>
          <p:nvPr/>
        </p:nvGraphicFramePr>
        <p:xfrm>
          <a:off x="1443990" y="400050"/>
          <a:ext cx="9304020" cy="5463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83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6933-C9AB-688B-0792-D151AA0F3646}"/>
              </a:ext>
            </a:extLst>
          </p:cNvPr>
          <p:cNvSpPr>
            <a:spLocks noGrp="1"/>
          </p:cNvSpPr>
          <p:nvPr>
            <p:ph type="title"/>
          </p:nvPr>
        </p:nvSpPr>
        <p:spPr>
          <a:xfrm>
            <a:off x="0" y="300674"/>
            <a:ext cx="11923643" cy="822960"/>
          </a:xfrm>
        </p:spPr>
        <p:txBody>
          <a:bodyPr>
            <a:normAutofit/>
          </a:bodyPr>
          <a:lstStyle/>
          <a:p>
            <a:r>
              <a:rPr lang="en-US" sz="4700" dirty="0"/>
              <a:t>Survey Response Summary  </a:t>
            </a:r>
            <a:r>
              <a:rPr lang="en-US" sz="2000" b="0" dirty="0"/>
              <a:t>(N=373)</a:t>
            </a:r>
            <a:endParaRPr lang="en-US" sz="2000" dirty="0"/>
          </a:p>
        </p:txBody>
      </p:sp>
      <p:graphicFrame>
        <p:nvGraphicFramePr>
          <p:cNvPr id="4" name="Chart 3">
            <a:extLst>
              <a:ext uri="{FF2B5EF4-FFF2-40B4-BE49-F238E27FC236}">
                <a16:creationId xmlns:a16="http://schemas.microsoft.com/office/drawing/2014/main" id="{3A51A17C-7B43-1678-E8CF-F385A2F09D38}"/>
              </a:ext>
            </a:extLst>
          </p:cNvPr>
          <p:cNvGraphicFramePr>
            <a:graphicFrameLocks/>
          </p:cNvGraphicFramePr>
          <p:nvPr>
            <p:extLst>
              <p:ext uri="{D42A27DB-BD31-4B8C-83A1-F6EECF244321}">
                <p14:modId xmlns:p14="http://schemas.microsoft.com/office/powerpoint/2010/main" val="2784532558"/>
              </p:ext>
            </p:extLst>
          </p:nvPr>
        </p:nvGraphicFramePr>
        <p:xfrm>
          <a:off x="92909" y="1330347"/>
          <a:ext cx="4033320" cy="34268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DE1407-4789-F980-D936-3E839AEB10E4}"/>
              </a:ext>
            </a:extLst>
          </p:cNvPr>
          <p:cNvGraphicFramePr>
            <a:graphicFrameLocks/>
          </p:cNvGraphicFramePr>
          <p:nvPr>
            <p:extLst>
              <p:ext uri="{D42A27DB-BD31-4B8C-83A1-F6EECF244321}">
                <p14:modId xmlns:p14="http://schemas.microsoft.com/office/powerpoint/2010/main" val="3432734339"/>
              </p:ext>
            </p:extLst>
          </p:nvPr>
        </p:nvGraphicFramePr>
        <p:xfrm>
          <a:off x="4244520" y="1330347"/>
          <a:ext cx="3910014" cy="3577140"/>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5856510E-17C9-4EF8-769C-7D3B4A3735BB}"/>
              </a:ext>
            </a:extLst>
          </p:cNvPr>
          <p:cNvSpPr txBox="1">
            <a:spLocks/>
          </p:cNvSpPr>
          <p:nvPr/>
        </p:nvSpPr>
        <p:spPr>
          <a:xfrm>
            <a:off x="4482538" y="4989057"/>
            <a:ext cx="3433981" cy="455053"/>
          </a:xfrm>
          <a:prstGeom prst="rect">
            <a:avLst/>
          </a:prstGeom>
          <a:solidFill>
            <a:schemeClr val="accent6"/>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53% are certified Paramedics.</a:t>
            </a:r>
          </a:p>
        </p:txBody>
      </p:sp>
      <p:sp>
        <p:nvSpPr>
          <p:cNvPr id="10" name="Content Placeholder 2">
            <a:extLst>
              <a:ext uri="{FF2B5EF4-FFF2-40B4-BE49-F238E27FC236}">
                <a16:creationId xmlns:a16="http://schemas.microsoft.com/office/drawing/2014/main" id="{218217B3-ED7A-9A89-6EEF-7315DC6272B5}"/>
              </a:ext>
            </a:extLst>
          </p:cNvPr>
          <p:cNvSpPr txBox="1">
            <a:spLocks/>
          </p:cNvSpPr>
          <p:nvPr/>
        </p:nvSpPr>
        <p:spPr>
          <a:xfrm>
            <a:off x="544749" y="5006688"/>
            <a:ext cx="3170953" cy="1073099"/>
          </a:xfrm>
          <a:prstGeom prst="rect">
            <a:avLst/>
          </a:prstGeom>
          <a:solidFill>
            <a:schemeClr val="accent2"/>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62% serve in Regions 7, 8, 9, and 10.</a:t>
            </a:r>
          </a:p>
        </p:txBody>
      </p:sp>
      <p:sp>
        <p:nvSpPr>
          <p:cNvPr id="11" name="Content Placeholder 2">
            <a:extLst>
              <a:ext uri="{FF2B5EF4-FFF2-40B4-BE49-F238E27FC236}">
                <a16:creationId xmlns:a16="http://schemas.microsoft.com/office/drawing/2014/main" id="{3FEEFECE-BB6D-3DEE-8A2C-621DFDE17B08}"/>
              </a:ext>
            </a:extLst>
          </p:cNvPr>
          <p:cNvSpPr txBox="1">
            <a:spLocks/>
          </p:cNvSpPr>
          <p:nvPr/>
        </p:nvSpPr>
        <p:spPr>
          <a:xfrm>
            <a:off x="4482538" y="5525680"/>
            <a:ext cx="3433981" cy="656152"/>
          </a:xfrm>
          <a:prstGeom prst="rect">
            <a:avLst/>
          </a:prstGeom>
          <a:gradFill>
            <a:gsLst>
              <a:gs pos="17000">
                <a:schemeClr val="accent1"/>
              </a:gs>
              <a:gs pos="60000">
                <a:schemeClr val="accent3"/>
              </a:gs>
              <a:gs pos="100000">
                <a:schemeClr val="accent4"/>
              </a:gs>
            </a:gsLst>
            <a:path path="circle">
              <a:fillToRect l="50000" t="130000" r="50000" b="-30000"/>
            </a:path>
          </a:gra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46% are EMT, EMT-I, and AEMT certified.</a:t>
            </a:r>
          </a:p>
        </p:txBody>
      </p:sp>
      <p:graphicFrame>
        <p:nvGraphicFramePr>
          <p:cNvPr id="12" name="Chart 11">
            <a:extLst>
              <a:ext uri="{FF2B5EF4-FFF2-40B4-BE49-F238E27FC236}">
                <a16:creationId xmlns:a16="http://schemas.microsoft.com/office/drawing/2014/main" id="{655C2C84-2704-164F-31BB-237458948D68}"/>
              </a:ext>
            </a:extLst>
          </p:cNvPr>
          <p:cNvGraphicFramePr>
            <a:graphicFrameLocks/>
          </p:cNvGraphicFramePr>
          <p:nvPr>
            <p:extLst>
              <p:ext uri="{D42A27DB-BD31-4B8C-83A1-F6EECF244321}">
                <p14:modId xmlns:p14="http://schemas.microsoft.com/office/powerpoint/2010/main" val="2093403930"/>
              </p:ext>
            </p:extLst>
          </p:nvPr>
        </p:nvGraphicFramePr>
        <p:xfrm>
          <a:off x="8272825" y="1330347"/>
          <a:ext cx="3826266" cy="3518293"/>
        </p:xfrm>
        <a:graphic>
          <a:graphicData uri="http://schemas.openxmlformats.org/drawingml/2006/chart">
            <c:chart xmlns:c="http://schemas.openxmlformats.org/drawingml/2006/chart" xmlns:r="http://schemas.openxmlformats.org/officeDocument/2006/relationships" r:id="rId5"/>
          </a:graphicData>
        </a:graphic>
      </p:graphicFrame>
      <p:sp>
        <p:nvSpPr>
          <p:cNvPr id="13" name="Content Placeholder 2">
            <a:extLst>
              <a:ext uri="{FF2B5EF4-FFF2-40B4-BE49-F238E27FC236}">
                <a16:creationId xmlns:a16="http://schemas.microsoft.com/office/drawing/2014/main" id="{2C1514E1-CD1D-44E2-6EA3-BD647C861851}"/>
              </a:ext>
            </a:extLst>
          </p:cNvPr>
          <p:cNvSpPr txBox="1">
            <a:spLocks/>
          </p:cNvSpPr>
          <p:nvPr/>
        </p:nvSpPr>
        <p:spPr>
          <a:xfrm>
            <a:off x="8579822" y="4933827"/>
            <a:ext cx="3212267" cy="656153"/>
          </a:xfrm>
          <a:prstGeom prst="rect">
            <a:avLst/>
          </a:prstGeom>
          <a:solidFill>
            <a:schemeClr val="accent3"/>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42% have 15+ years of experience.</a:t>
            </a:r>
          </a:p>
        </p:txBody>
      </p:sp>
      <p:sp>
        <p:nvSpPr>
          <p:cNvPr id="14" name="Content Placeholder 2">
            <a:extLst>
              <a:ext uri="{FF2B5EF4-FFF2-40B4-BE49-F238E27FC236}">
                <a16:creationId xmlns:a16="http://schemas.microsoft.com/office/drawing/2014/main" id="{219D99F0-DE3C-FB98-D255-6EED582C3CC7}"/>
              </a:ext>
            </a:extLst>
          </p:cNvPr>
          <p:cNvSpPr txBox="1">
            <a:spLocks/>
          </p:cNvSpPr>
          <p:nvPr/>
        </p:nvSpPr>
        <p:spPr>
          <a:xfrm>
            <a:off x="8579822" y="5675168"/>
            <a:ext cx="3212267" cy="656152"/>
          </a:xfrm>
          <a:prstGeom prst="rect">
            <a:avLst/>
          </a:prstGeom>
          <a:gradFill>
            <a:gsLst>
              <a:gs pos="58000">
                <a:schemeClr val="accent4"/>
              </a:gs>
              <a:gs pos="100000">
                <a:schemeClr val="accent5"/>
              </a:gs>
            </a:gsLst>
            <a:path path="circle">
              <a:fillToRect l="50000" t="130000" r="50000" b="-30000"/>
            </a:path>
          </a:gra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32% have 3-10 years of experience.</a:t>
            </a:r>
          </a:p>
        </p:txBody>
      </p:sp>
    </p:spTree>
    <p:extLst>
      <p:ext uri="{BB962C8B-B14F-4D97-AF65-F5344CB8AC3E}">
        <p14:creationId xmlns:p14="http://schemas.microsoft.com/office/powerpoint/2010/main" val="286107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C1D0DF7-2333-951C-1EEA-8B98E58A72C2}"/>
              </a:ext>
            </a:extLst>
          </p:cNvPr>
          <p:cNvGraphicFramePr>
            <a:graphicFrameLocks/>
          </p:cNvGraphicFramePr>
          <p:nvPr/>
        </p:nvGraphicFramePr>
        <p:xfrm>
          <a:off x="803564" y="180108"/>
          <a:ext cx="10945091" cy="5957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88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735990-8F19-1EBD-DACC-1F30127204B6}"/>
              </a:ext>
            </a:extLst>
          </p:cNvPr>
          <p:cNvSpPr>
            <a:spLocks noGrp="1"/>
          </p:cNvSpPr>
          <p:nvPr>
            <p:ph type="body" sz="quarter" idx="11"/>
          </p:nvPr>
        </p:nvSpPr>
        <p:spPr>
          <a:xfrm>
            <a:off x="82550" y="302375"/>
            <a:ext cx="12020550" cy="5739985"/>
          </a:xfrm>
        </p:spPr>
        <p:txBody>
          <a:bodyPr>
            <a:normAutofit/>
          </a:bodyPr>
          <a:lstStyle/>
          <a:p>
            <a:r>
              <a:rPr lang="en-US" dirty="0"/>
              <a:t>Key opportunities include </a:t>
            </a:r>
            <a:r>
              <a:rPr lang="en-US" b="1" dirty="0"/>
              <a:t>expanding education (especially pediatric and advanced trauma care), strengthening hospital–EMS collaboration, and improving feedback and outreach</a:t>
            </a:r>
            <a:r>
              <a:rPr lang="en-US" dirty="0"/>
              <a:t>, while recognizing strong EMS dedication and ongoing improvement.</a:t>
            </a:r>
          </a:p>
          <a:p>
            <a:r>
              <a:rPr lang="en-US" i="1" dirty="0">
                <a:solidFill>
                  <a:schemeClr val="accent3">
                    <a:lumMod val="75000"/>
                  </a:schemeClr>
                </a:solidFill>
              </a:rPr>
              <a:t>“EMS providers benefit greatly from hands-on training and consistent communication.”</a:t>
            </a:r>
          </a:p>
          <a:p>
            <a:r>
              <a:rPr lang="en-US" i="1" dirty="0">
                <a:solidFill>
                  <a:schemeClr val="accent3">
                    <a:lumMod val="75000"/>
                  </a:schemeClr>
                </a:solidFill>
              </a:rPr>
              <a:t>“There is a meaningful opportunity… to increase trauma-specific feedback, joint education, and outreach.”</a:t>
            </a:r>
          </a:p>
          <a:p>
            <a:r>
              <a:rPr lang="en-US" i="1" dirty="0">
                <a:solidFill>
                  <a:schemeClr val="accent3">
                    <a:lumMod val="75000"/>
                  </a:schemeClr>
                </a:solidFill>
              </a:rPr>
              <a:t>“Include EMS in debriefs for major traumas.”</a:t>
            </a:r>
          </a:p>
          <a:p>
            <a:endParaRPr lang="en-US" i="1" dirty="0">
              <a:solidFill>
                <a:schemeClr val="accent3">
                  <a:lumMod val="75000"/>
                </a:schemeClr>
              </a:solidFill>
            </a:endParaRPr>
          </a:p>
        </p:txBody>
      </p:sp>
    </p:spTree>
    <p:extLst>
      <p:ext uri="{BB962C8B-B14F-4D97-AF65-F5344CB8AC3E}">
        <p14:creationId xmlns:p14="http://schemas.microsoft.com/office/powerpoint/2010/main" val="220848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C14A1-46A3-3370-6418-69846757FD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787B27-CF84-7331-C8E9-5C39C9F9E5B5}"/>
              </a:ext>
            </a:extLst>
          </p:cNvPr>
          <p:cNvSpPr>
            <a:spLocks noGrp="1"/>
          </p:cNvSpPr>
          <p:nvPr>
            <p:ph type="ctrTitle"/>
          </p:nvPr>
        </p:nvSpPr>
        <p:spPr>
          <a:xfrm>
            <a:off x="545268" y="223225"/>
            <a:ext cx="4737652" cy="2387600"/>
          </a:xfrm>
        </p:spPr>
        <p:txBody>
          <a:bodyPr>
            <a:normAutofit/>
          </a:bodyPr>
          <a:lstStyle/>
          <a:p>
            <a:r>
              <a:rPr lang="en-US" sz="4000" dirty="0"/>
              <a:t>Thank you!</a:t>
            </a:r>
          </a:p>
        </p:txBody>
      </p:sp>
      <p:sp>
        <p:nvSpPr>
          <p:cNvPr id="5" name="Title 3">
            <a:extLst>
              <a:ext uri="{FF2B5EF4-FFF2-40B4-BE49-F238E27FC236}">
                <a16:creationId xmlns:a16="http://schemas.microsoft.com/office/drawing/2014/main" id="{05531A19-E8C8-0E9D-F2CF-92AAAECA920F}"/>
              </a:ext>
            </a:extLst>
          </p:cNvPr>
          <p:cNvSpPr txBox="1">
            <a:spLocks/>
          </p:cNvSpPr>
          <p:nvPr/>
        </p:nvSpPr>
        <p:spPr>
          <a:xfrm>
            <a:off x="545268" y="-392887"/>
            <a:ext cx="4737652" cy="238760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endParaRPr lang="en-US" sz="4000" dirty="0"/>
          </a:p>
        </p:txBody>
      </p:sp>
      <p:sp>
        <p:nvSpPr>
          <p:cNvPr id="2" name="Title 3">
            <a:extLst>
              <a:ext uri="{FF2B5EF4-FFF2-40B4-BE49-F238E27FC236}">
                <a16:creationId xmlns:a16="http://schemas.microsoft.com/office/drawing/2014/main" id="{4A037A7E-D12A-A920-85C2-F414EFE69FF9}"/>
              </a:ext>
            </a:extLst>
          </p:cNvPr>
          <p:cNvSpPr txBox="1">
            <a:spLocks/>
          </p:cNvSpPr>
          <p:nvPr/>
        </p:nvSpPr>
        <p:spPr>
          <a:xfrm>
            <a:off x="545268" y="1542688"/>
            <a:ext cx="4737652" cy="238760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r>
              <a:rPr lang="en-US" sz="4000" b="0" dirty="0"/>
              <a:t>Questions?</a:t>
            </a:r>
          </a:p>
        </p:txBody>
      </p:sp>
    </p:spTree>
    <p:extLst>
      <p:ext uri="{BB962C8B-B14F-4D97-AF65-F5344CB8AC3E}">
        <p14:creationId xmlns:p14="http://schemas.microsoft.com/office/powerpoint/2010/main" val="344162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BAAA-3F5C-C375-75B0-F8A52F24BC4E}"/>
              </a:ext>
            </a:extLst>
          </p:cNvPr>
          <p:cNvSpPr>
            <a:spLocks noGrp="1"/>
          </p:cNvSpPr>
          <p:nvPr>
            <p:ph type="title"/>
          </p:nvPr>
        </p:nvSpPr>
        <p:spPr>
          <a:xfrm>
            <a:off x="165655" y="27413"/>
            <a:ext cx="11923643" cy="748364"/>
          </a:xfrm>
        </p:spPr>
        <p:txBody>
          <a:bodyPr>
            <a:normAutofit fontScale="90000"/>
          </a:bodyPr>
          <a:lstStyle/>
          <a:p>
            <a:r>
              <a:rPr lang="en-US" dirty="0"/>
              <a:t>Trauma Skill Training Needs  </a:t>
            </a:r>
            <a:r>
              <a:rPr lang="en-US" sz="2200" b="0" dirty="0"/>
              <a:t>(N=373)</a:t>
            </a:r>
            <a:endParaRPr lang="en-US" sz="2200" dirty="0"/>
          </a:p>
        </p:txBody>
      </p:sp>
      <p:grpSp>
        <p:nvGrpSpPr>
          <p:cNvPr id="15" name="Group 14">
            <a:extLst>
              <a:ext uri="{FF2B5EF4-FFF2-40B4-BE49-F238E27FC236}">
                <a16:creationId xmlns:a16="http://schemas.microsoft.com/office/drawing/2014/main" id="{72F8791D-668A-A3AD-48CF-E889831AD627}"/>
              </a:ext>
            </a:extLst>
          </p:cNvPr>
          <p:cNvGrpSpPr/>
          <p:nvPr/>
        </p:nvGrpSpPr>
        <p:grpSpPr>
          <a:xfrm>
            <a:off x="165655" y="5616071"/>
            <a:ext cx="3803286" cy="1118362"/>
            <a:chOff x="7486583" y="1610569"/>
            <a:chExt cx="3931111" cy="1169904"/>
          </a:xfrm>
        </p:grpSpPr>
        <p:sp>
          <p:nvSpPr>
            <p:cNvPr id="8" name="Content Placeholder 2">
              <a:extLst>
                <a:ext uri="{FF2B5EF4-FFF2-40B4-BE49-F238E27FC236}">
                  <a16:creationId xmlns:a16="http://schemas.microsoft.com/office/drawing/2014/main" id="{782287D7-44B3-CD5A-7769-7BC88B429383}"/>
                </a:ext>
              </a:extLst>
            </p:cNvPr>
            <p:cNvSpPr txBox="1">
              <a:spLocks/>
            </p:cNvSpPr>
            <p:nvPr/>
          </p:nvSpPr>
          <p:spPr>
            <a:xfrm>
              <a:off x="8586159" y="1610569"/>
              <a:ext cx="2831535" cy="1169904"/>
            </a:xfrm>
            <a:prstGeom prst="rect">
              <a:avLst/>
            </a:prstGeom>
            <a:solidFill>
              <a:schemeClr val="bg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dirty="0">
                  <a:solidFill>
                    <a:schemeClr val="tx1"/>
                  </a:solidFill>
                </a:rPr>
                <a:t>had </a:t>
              </a:r>
              <a:r>
                <a:rPr lang="en-US" sz="2000" u="sng" dirty="0">
                  <a:solidFill>
                    <a:schemeClr val="tx1"/>
                  </a:solidFill>
                </a:rPr>
                <a:t>limited confidence </a:t>
              </a:r>
              <a:r>
                <a:rPr lang="en-US" sz="2000" b="0" dirty="0">
                  <a:solidFill>
                    <a:schemeClr val="tx1"/>
                  </a:solidFill>
                </a:rPr>
                <a:t>in their ability to respond to</a:t>
              </a:r>
              <a:r>
                <a:rPr lang="en-US" sz="2000" dirty="0">
                  <a:solidFill>
                    <a:schemeClr val="tx1"/>
                  </a:solidFill>
                </a:rPr>
                <a:t> </a:t>
              </a:r>
              <a:r>
                <a:rPr lang="en-US" sz="2000" u="sng" dirty="0">
                  <a:solidFill>
                    <a:schemeClr val="tx1"/>
                  </a:solidFill>
                </a:rPr>
                <a:t>MCIs</a:t>
              </a:r>
              <a:r>
                <a:rPr lang="en-US" sz="2000" dirty="0">
                  <a:solidFill>
                    <a:schemeClr val="tx1"/>
                  </a:solidFill>
                </a:rPr>
                <a:t>.</a:t>
              </a:r>
            </a:p>
          </p:txBody>
        </p:sp>
        <p:sp>
          <p:nvSpPr>
            <p:cNvPr id="14" name="Oval 13">
              <a:extLst>
                <a:ext uri="{FF2B5EF4-FFF2-40B4-BE49-F238E27FC236}">
                  <a16:creationId xmlns:a16="http://schemas.microsoft.com/office/drawing/2014/main" id="{1A3BD0DD-086F-DA37-EF32-0C8A3994B83C}"/>
                </a:ext>
              </a:extLst>
            </p:cNvPr>
            <p:cNvSpPr/>
            <p:nvPr/>
          </p:nvSpPr>
          <p:spPr>
            <a:xfrm>
              <a:off x="7486583" y="1643481"/>
              <a:ext cx="982037" cy="94062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47%</a:t>
              </a:r>
            </a:p>
          </p:txBody>
        </p:sp>
      </p:grpSp>
      <p:grpSp>
        <p:nvGrpSpPr>
          <p:cNvPr id="22" name="Group 21">
            <a:extLst>
              <a:ext uri="{FF2B5EF4-FFF2-40B4-BE49-F238E27FC236}">
                <a16:creationId xmlns:a16="http://schemas.microsoft.com/office/drawing/2014/main" id="{CFB1587D-5624-83A3-10AD-7D64345672B9}"/>
              </a:ext>
            </a:extLst>
          </p:cNvPr>
          <p:cNvGrpSpPr/>
          <p:nvPr/>
        </p:nvGrpSpPr>
        <p:grpSpPr>
          <a:xfrm>
            <a:off x="4082658" y="5626520"/>
            <a:ext cx="4308804" cy="1107912"/>
            <a:chOff x="7538936" y="1838552"/>
            <a:chExt cx="4453620" cy="1158974"/>
          </a:xfrm>
        </p:grpSpPr>
        <p:sp>
          <p:nvSpPr>
            <p:cNvPr id="23" name="Content Placeholder 2">
              <a:extLst>
                <a:ext uri="{FF2B5EF4-FFF2-40B4-BE49-F238E27FC236}">
                  <a16:creationId xmlns:a16="http://schemas.microsoft.com/office/drawing/2014/main" id="{00524ECA-20D8-F795-F348-99ACFF20CD59}"/>
                </a:ext>
              </a:extLst>
            </p:cNvPr>
            <p:cNvSpPr txBox="1">
              <a:spLocks/>
            </p:cNvSpPr>
            <p:nvPr/>
          </p:nvSpPr>
          <p:spPr>
            <a:xfrm>
              <a:off x="8638512" y="1838552"/>
              <a:ext cx="3354044" cy="1158974"/>
            </a:xfrm>
            <a:prstGeom prst="rect">
              <a:avLst/>
            </a:prstGeom>
            <a:solidFill>
              <a:schemeClr val="bg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dirty="0">
                  <a:solidFill>
                    <a:schemeClr val="tx1"/>
                  </a:solidFill>
                </a:rPr>
                <a:t>had </a:t>
              </a:r>
              <a:r>
                <a:rPr lang="en-US" sz="2000" u="sng" dirty="0">
                  <a:solidFill>
                    <a:schemeClr val="tx1"/>
                  </a:solidFill>
                </a:rPr>
                <a:t>limited confidence</a:t>
              </a:r>
              <a:r>
                <a:rPr lang="en-US" sz="2000" b="0" dirty="0">
                  <a:solidFill>
                    <a:schemeClr val="tx1"/>
                  </a:solidFill>
                </a:rPr>
                <a:t> in their ability to </a:t>
              </a:r>
              <a:r>
                <a:rPr lang="en-US" sz="2000" u="sng" dirty="0">
                  <a:solidFill>
                    <a:schemeClr val="tx1"/>
                  </a:solidFill>
                </a:rPr>
                <a:t>manage a critical trauma patient</a:t>
              </a:r>
              <a:r>
                <a:rPr lang="en-US" sz="2000" b="0" dirty="0">
                  <a:solidFill>
                    <a:schemeClr val="tx1"/>
                  </a:solidFill>
                </a:rPr>
                <a:t>.</a:t>
              </a:r>
              <a:endParaRPr lang="en-US" sz="2000" dirty="0">
                <a:solidFill>
                  <a:schemeClr val="tx1"/>
                </a:solidFill>
              </a:endParaRPr>
            </a:p>
          </p:txBody>
        </p:sp>
        <p:sp>
          <p:nvSpPr>
            <p:cNvPr id="24" name="Oval 23">
              <a:extLst>
                <a:ext uri="{FF2B5EF4-FFF2-40B4-BE49-F238E27FC236}">
                  <a16:creationId xmlns:a16="http://schemas.microsoft.com/office/drawing/2014/main" id="{44243837-0295-BC71-1258-37F8ACAA3E15}"/>
                </a:ext>
              </a:extLst>
            </p:cNvPr>
            <p:cNvSpPr/>
            <p:nvPr/>
          </p:nvSpPr>
          <p:spPr>
            <a:xfrm>
              <a:off x="7538936" y="1860533"/>
              <a:ext cx="982037" cy="94062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25%</a:t>
              </a:r>
            </a:p>
          </p:txBody>
        </p:sp>
      </p:grpSp>
      <p:grpSp>
        <p:nvGrpSpPr>
          <p:cNvPr id="25" name="Group 24">
            <a:extLst>
              <a:ext uri="{FF2B5EF4-FFF2-40B4-BE49-F238E27FC236}">
                <a16:creationId xmlns:a16="http://schemas.microsoft.com/office/drawing/2014/main" id="{05F92F42-0FD6-975E-3713-E904EC58B7F4}"/>
              </a:ext>
            </a:extLst>
          </p:cNvPr>
          <p:cNvGrpSpPr/>
          <p:nvPr/>
        </p:nvGrpSpPr>
        <p:grpSpPr>
          <a:xfrm>
            <a:off x="8505177" y="5601426"/>
            <a:ext cx="3521168" cy="1133005"/>
            <a:chOff x="7538936" y="1860533"/>
            <a:chExt cx="3639512" cy="1185223"/>
          </a:xfrm>
        </p:grpSpPr>
        <p:sp>
          <p:nvSpPr>
            <p:cNvPr id="26" name="Content Placeholder 2">
              <a:extLst>
                <a:ext uri="{FF2B5EF4-FFF2-40B4-BE49-F238E27FC236}">
                  <a16:creationId xmlns:a16="http://schemas.microsoft.com/office/drawing/2014/main" id="{A9D24935-B290-8B7C-168A-6487D3C9C3E4}"/>
                </a:ext>
              </a:extLst>
            </p:cNvPr>
            <p:cNvSpPr txBox="1">
              <a:spLocks/>
            </p:cNvSpPr>
            <p:nvPr/>
          </p:nvSpPr>
          <p:spPr>
            <a:xfrm>
              <a:off x="8586159" y="1860533"/>
              <a:ext cx="2592289" cy="1185223"/>
            </a:xfrm>
            <a:prstGeom prst="rect">
              <a:avLst/>
            </a:prstGeom>
            <a:solidFill>
              <a:schemeClr val="bg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dirty="0">
                  <a:solidFill>
                    <a:schemeClr val="tx1"/>
                  </a:solidFill>
                </a:rPr>
                <a:t>reported </a:t>
              </a:r>
              <a:r>
                <a:rPr lang="en-US" sz="2000" u="sng" dirty="0">
                  <a:solidFill>
                    <a:schemeClr val="tx1"/>
                  </a:solidFill>
                </a:rPr>
                <a:t>simulation courses</a:t>
              </a:r>
              <a:r>
                <a:rPr lang="en-US" sz="2000" b="0" dirty="0">
                  <a:solidFill>
                    <a:schemeClr val="tx1"/>
                  </a:solidFill>
                </a:rPr>
                <a:t> as </a:t>
              </a:r>
              <a:r>
                <a:rPr lang="en-US" sz="2000" u="sng" dirty="0">
                  <a:solidFill>
                    <a:schemeClr val="tx1"/>
                  </a:solidFill>
                </a:rPr>
                <a:t>helpful </a:t>
              </a:r>
              <a:r>
                <a:rPr lang="en-US" sz="2000" b="0" dirty="0">
                  <a:solidFill>
                    <a:schemeClr val="tx1"/>
                  </a:solidFill>
                </a:rPr>
                <a:t>and </a:t>
              </a:r>
              <a:r>
                <a:rPr lang="en-US" sz="2000" u="sng" dirty="0">
                  <a:solidFill>
                    <a:schemeClr val="tx1"/>
                  </a:solidFill>
                </a:rPr>
                <a:t>beneficial</a:t>
              </a:r>
              <a:r>
                <a:rPr lang="en-US" sz="2000" b="0" dirty="0">
                  <a:solidFill>
                    <a:schemeClr val="tx1"/>
                  </a:solidFill>
                </a:rPr>
                <a:t> to their CE.</a:t>
              </a:r>
              <a:endParaRPr lang="en-US" sz="2000" dirty="0">
                <a:solidFill>
                  <a:schemeClr val="tx1"/>
                </a:solidFill>
              </a:endParaRPr>
            </a:p>
          </p:txBody>
        </p:sp>
        <p:sp>
          <p:nvSpPr>
            <p:cNvPr id="27" name="Oval 26">
              <a:extLst>
                <a:ext uri="{FF2B5EF4-FFF2-40B4-BE49-F238E27FC236}">
                  <a16:creationId xmlns:a16="http://schemas.microsoft.com/office/drawing/2014/main" id="{888370AB-F17D-434F-8613-1FD97B7BA57D}"/>
                </a:ext>
              </a:extLst>
            </p:cNvPr>
            <p:cNvSpPr/>
            <p:nvPr/>
          </p:nvSpPr>
          <p:spPr>
            <a:xfrm>
              <a:off x="7538936" y="1860533"/>
              <a:ext cx="982037" cy="94062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99%</a:t>
              </a:r>
            </a:p>
          </p:txBody>
        </p:sp>
      </p:grpSp>
      <p:sp>
        <p:nvSpPr>
          <p:cNvPr id="28" name="Rectangle 27">
            <a:extLst>
              <a:ext uri="{FF2B5EF4-FFF2-40B4-BE49-F238E27FC236}">
                <a16:creationId xmlns:a16="http://schemas.microsoft.com/office/drawing/2014/main" id="{9EC9FB7C-3953-6216-5645-3E913AB1A3CF}"/>
              </a:ext>
            </a:extLst>
          </p:cNvPr>
          <p:cNvSpPr/>
          <p:nvPr/>
        </p:nvSpPr>
        <p:spPr>
          <a:xfrm>
            <a:off x="0" y="871931"/>
            <a:ext cx="3459892" cy="425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EF841BE5-73DE-68E5-8706-96A1F50712D5}"/>
              </a:ext>
            </a:extLst>
          </p:cNvPr>
          <p:cNvGraphicFramePr>
            <a:graphicFrameLocks/>
          </p:cNvGraphicFramePr>
          <p:nvPr>
            <p:extLst>
              <p:ext uri="{D42A27DB-BD31-4B8C-83A1-F6EECF244321}">
                <p14:modId xmlns:p14="http://schemas.microsoft.com/office/powerpoint/2010/main" val="195477797"/>
              </p:ext>
            </p:extLst>
          </p:nvPr>
        </p:nvGraphicFramePr>
        <p:xfrm>
          <a:off x="0" y="988542"/>
          <a:ext cx="12026346" cy="4423718"/>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Connector 29">
            <a:extLst>
              <a:ext uri="{FF2B5EF4-FFF2-40B4-BE49-F238E27FC236}">
                <a16:creationId xmlns:a16="http://schemas.microsoft.com/office/drawing/2014/main" id="{B9A05421-2828-4ED4-0565-85D1DB1471B3}"/>
              </a:ext>
            </a:extLst>
          </p:cNvPr>
          <p:cNvCxnSpPr>
            <a:cxnSpLocks/>
          </p:cNvCxnSpPr>
          <p:nvPr/>
        </p:nvCxnSpPr>
        <p:spPr>
          <a:xfrm>
            <a:off x="284205" y="775777"/>
            <a:ext cx="3348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5A015CC-2AFE-4DF7-1B75-4ED182609BE9}"/>
              </a:ext>
            </a:extLst>
          </p:cNvPr>
          <p:cNvPicPr>
            <a:picLocks noChangeAspect="1"/>
          </p:cNvPicPr>
          <p:nvPr/>
        </p:nvPicPr>
        <p:blipFill>
          <a:blip r:embed="rId4"/>
          <a:stretch>
            <a:fillRect/>
          </a:stretch>
        </p:blipFill>
        <p:spPr>
          <a:xfrm>
            <a:off x="8992478" y="118460"/>
            <a:ext cx="2686425" cy="657317"/>
          </a:xfrm>
          <a:prstGeom prst="rect">
            <a:avLst/>
          </a:prstGeom>
        </p:spPr>
      </p:pic>
    </p:spTree>
    <p:extLst>
      <p:ext uri="{BB962C8B-B14F-4D97-AF65-F5344CB8AC3E}">
        <p14:creationId xmlns:p14="http://schemas.microsoft.com/office/powerpoint/2010/main" val="205560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6CEE-0DB9-AC07-FFBF-C00E808B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6674D-A2DD-D7D3-F309-97390E752B3A}"/>
              </a:ext>
            </a:extLst>
          </p:cNvPr>
          <p:cNvSpPr>
            <a:spLocks noGrp="1"/>
          </p:cNvSpPr>
          <p:nvPr>
            <p:ph type="title"/>
          </p:nvPr>
        </p:nvSpPr>
        <p:spPr>
          <a:xfrm>
            <a:off x="0" y="300674"/>
            <a:ext cx="11923643" cy="822960"/>
          </a:xfrm>
        </p:spPr>
        <p:txBody>
          <a:bodyPr>
            <a:normAutofit/>
          </a:bodyPr>
          <a:lstStyle/>
          <a:p>
            <a:r>
              <a:rPr lang="en-US" sz="4800" dirty="0"/>
              <a:t>Barriers to Training Access and Attendance</a:t>
            </a:r>
            <a:r>
              <a:rPr lang="en-US" sz="4700" dirty="0"/>
              <a:t>  </a:t>
            </a:r>
            <a:r>
              <a:rPr lang="en-US" sz="2000" b="0" dirty="0"/>
              <a:t>(N=373)</a:t>
            </a:r>
            <a:endParaRPr lang="en-US" sz="2000" dirty="0"/>
          </a:p>
        </p:txBody>
      </p:sp>
      <p:grpSp>
        <p:nvGrpSpPr>
          <p:cNvPr id="30" name="Group 29">
            <a:extLst>
              <a:ext uri="{FF2B5EF4-FFF2-40B4-BE49-F238E27FC236}">
                <a16:creationId xmlns:a16="http://schemas.microsoft.com/office/drawing/2014/main" id="{3C44A699-4717-C5DA-4A65-3406815AC960}"/>
              </a:ext>
            </a:extLst>
          </p:cNvPr>
          <p:cNvGrpSpPr/>
          <p:nvPr/>
        </p:nvGrpSpPr>
        <p:grpSpPr>
          <a:xfrm>
            <a:off x="8160534" y="1753468"/>
            <a:ext cx="3763108" cy="2685458"/>
            <a:chOff x="8160535" y="1416154"/>
            <a:chExt cx="3763108" cy="2685458"/>
          </a:xfrm>
        </p:grpSpPr>
        <p:graphicFrame>
          <p:nvGraphicFramePr>
            <p:cNvPr id="3" name="Chart 2">
              <a:extLst>
                <a:ext uri="{FF2B5EF4-FFF2-40B4-BE49-F238E27FC236}">
                  <a16:creationId xmlns:a16="http://schemas.microsoft.com/office/drawing/2014/main" id="{6C1AC4D8-41A9-63EF-E9F6-DC2933DD67B7}"/>
                </a:ext>
              </a:extLst>
            </p:cNvPr>
            <p:cNvGraphicFramePr>
              <a:graphicFrameLocks/>
            </p:cNvGraphicFramePr>
            <p:nvPr>
              <p:extLst>
                <p:ext uri="{D42A27DB-BD31-4B8C-83A1-F6EECF244321}">
                  <p14:modId xmlns:p14="http://schemas.microsoft.com/office/powerpoint/2010/main" val="4069348133"/>
                </p:ext>
              </p:extLst>
            </p:nvPr>
          </p:nvGraphicFramePr>
          <p:xfrm>
            <a:off x="8160535" y="1861077"/>
            <a:ext cx="3763108" cy="2240535"/>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2">
              <a:extLst>
                <a:ext uri="{FF2B5EF4-FFF2-40B4-BE49-F238E27FC236}">
                  <a16:creationId xmlns:a16="http://schemas.microsoft.com/office/drawing/2014/main" id="{652A3436-C424-42AF-42C7-AE246DD09ACB}"/>
                </a:ext>
              </a:extLst>
            </p:cNvPr>
            <p:cNvSpPr txBox="1">
              <a:spLocks/>
            </p:cNvSpPr>
            <p:nvPr/>
          </p:nvSpPr>
          <p:spPr>
            <a:xfrm>
              <a:off x="8860918" y="1416154"/>
              <a:ext cx="2362339" cy="323851"/>
            </a:xfrm>
            <a:prstGeom prst="rect">
              <a:avLst/>
            </a:prstGeom>
            <a:solidFill>
              <a:schemeClr val="accent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System Barriers</a:t>
              </a:r>
            </a:p>
          </p:txBody>
        </p:sp>
        <p:sp>
          <p:nvSpPr>
            <p:cNvPr id="22" name="Star: 5 Points 21">
              <a:extLst>
                <a:ext uri="{FF2B5EF4-FFF2-40B4-BE49-F238E27FC236}">
                  <a16:creationId xmlns:a16="http://schemas.microsoft.com/office/drawing/2014/main" id="{7BA01592-706D-86E7-BD6F-7749F1C50784}"/>
                </a:ext>
              </a:extLst>
            </p:cNvPr>
            <p:cNvSpPr/>
            <p:nvPr/>
          </p:nvSpPr>
          <p:spPr>
            <a:xfrm>
              <a:off x="9622622" y="2194279"/>
              <a:ext cx="80963" cy="82531"/>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471CF17-7FC0-8BCF-A13C-E9628C167D23}"/>
              </a:ext>
            </a:extLst>
          </p:cNvPr>
          <p:cNvGrpSpPr/>
          <p:nvPr/>
        </p:nvGrpSpPr>
        <p:grpSpPr>
          <a:xfrm>
            <a:off x="4397373" y="1753469"/>
            <a:ext cx="3397251" cy="2685457"/>
            <a:chOff x="4397373" y="2276809"/>
            <a:chExt cx="3397251" cy="2685457"/>
          </a:xfrm>
        </p:grpSpPr>
        <p:graphicFrame>
          <p:nvGraphicFramePr>
            <p:cNvPr id="9" name="Chart 8">
              <a:extLst>
                <a:ext uri="{FF2B5EF4-FFF2-40B4-BE49-F238E27FC236}">
                  <a16:creationId xmlns:a16="http://schemas.microsoft.com/office/drawing/2014/main" id="{24676C2E-393B-B479-F3D0-8F51830A1E89}"/>
                </a:ext>
              </a:extLst>
            </p:cNvPr>
            <p:cNvGraphicFramePr>
              <a:graphicFrameLocks/>
            </p:cNvGraphicFramePr>
            <p:nvPr>
              <p:extLst>
                <p:ext uri="{D42A27DB-BD31-4B8C-83A1-F6EECF244321}">
                  <p14:modId xmlns:p14="http://schemas.microsoft.com/office/powerpoint/2010/main" val="1934057354"/>
                </p:ext>
              </p:extLst>
            </p:nvPr>
          </p:nvGraphicFramePr>
          <p:xfrm>
            <a:off x="4397373" y="2721732"/>
            <a:ext cx="3397251" cy="2240534"/>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a:extLst>
                <a:ext uri="{FF2B5EF4-FFF2-40B4-BE49-F238E27FC236}">
                  <a16:creationId xmlns:a16="http://schemas.microsoft.com/office/drawing/2014/main" id="{344B8083-6227-8FAA-E0B8-1CA4EABE4269}"/>
                </a:ext>
              </a:extLst>
            </p:cNvPr>
            <p:cNvSpPr txBox="1">
              <a:spLocks/>
            </p:cNvSpPr>
            <p:nvPr/>
          </p:nvSpPr>
          <p:spPr>
            <a:xfrm>
              <a:off x="4914828" y="2276809"/>
              <a:ext cx="2362339" cy="323851"/>
            </a:xfrm>
            <a:prstGeom prst="rect">
              <a:avLst/>
            </a:prstGeom>
            <a:solidFill>
              <a:schemeClr val="accent4">
                <a:lumMod val="75000"/>
              </a:schemeClr>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Logistical Barriers</a:t>
              </a:r>
            </a:p>
          </p:txBody>
        </p:sp>
        <p:sp>
          <p:nvSpPr>
            <p:cNvPr id="23" name="Star: 5 Points 22">
              <a:extLst>
                <a:ext uri="{FF2B5EF4-FFF2-40B4-BE49-F238E27FC236}">
                  <a16:creationId xmlns:a16="http://schemas.microsoft.com/office/drawing/2014/main" id="{86CA9851-6F49-01E0-DB5A-2972A1D39F2A}"/>
                </a:ext>
              </a:extLst>
            </p:cNvPr>
            <p:cNvSpPr/>
            <p:nvPr/>
          </p:nvSpPr>
          <p:spPr>
            <a:xfrm>
              <a:off x="5730071" y="3054933"/>
              <a:ext cx="80963" cy="82531"/>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F19FC76-2718-50BD-5B69-FA5049482118}"/>
              </a:ext>
            </a:extLst>
          </p:cNvPr>
          <p:cNvGrpSpPr/>
          <p:nvPr/>
        </p:nvGrpSpPr>
        <p:grpSpPr>
          <a:xfrm>
            <a:off x="268357" y="1753470"/>
            <a:ext cx="3763106" cy="2685456"/>
            <a:chOff x="268357" y="1416155"/>
            <a:chExt cx="3763106" cy="2685456"/>
          </a:xfrm>
        </p:grpSpPr>
        <p:graphicFrame>
          <p:nvGraphicFramePr>
            <p:cNvPr id="8" name="Chart 7">
              <a:extLst>
                <a:ext uri="{FF2B5EF4-FFF2-40B4-BE49-F238E27FC236}">
                  <a16:creationId xmlns:a16="http://schemas.microsoft.com/office/drawing/2014/main" id="{E9200BEA-6D78-2CE5-8D79-8A538CD82F41}"/>
                </a:ext>
              </a:extLst>
            </p:cNvPr>
            <p:cNvGraphicFramePr>
              <a:graphicFrameLocks/>
            </p:cNvGraphicFramePr>
            <p:nvPr>
              <p:extLst>
                <p:ext uri="{D42A27DB-BD31-4B8C-83A1-F6EECF244321}">
                  <p14:modId xmlns:p14="http://schemas.microsoft.com/office/powerpoint/2010/main" val="480848448"/>
                </p:ext>
              </p:extLst>
            </p:nvPr>
          </p:nvGraphicFramePr>
          <p:xfrm>
            <a:off x="268357" y="1861077"/>
            <a:ext cx="3763106" cy="2240534"/>
          </p:xfrm>
          <a:graphic>
            <a:graphicData uri="http://schemas.openxmlformats.org/drawingml/2006/chart">
              <c:chart xmlns:c="http://schemas.openxmlformats.org/drawingml/2006/chart" xmlns:r="http://schemas.openxmlformats.org/officeDocument/2006/relationships" r:id="rId5"/>
            </a:graphicData>
          </a:graphic>
        </p:graphicFrame>
        <p:sp>
          <p:nvSpPr>
            <p:cNvPr id="15" name="Content Placeholder 2">
              <a:extLst>
                <a:ext uri="{FF2B5EF4-FFF2-40B4-BE49-F238E27FC236}">
                  <a16:creationId xmlns:a16="http://schemas.microsoft.com/office/drawing/2014/main" id="{85DF3C03-F19D-1B47-84B1-776E915F0BC6}"/>
                </a:ext>
              </a:extLst>
            </p:cNvPr>
            <p:cNvSpPr txBox="1">
              <a:spLocks/>
            </p:cNvSpPr>
            <p:nvPr/>
          </p:nvSpPr>
          <p:spPr>
            <a:xfrm>
              <a:off x="968740" y="1416155"/>
              <a:ext cx="2362339" cy="323851"/>
            </a:xfrm>
            <a:prstGeom prst="rect">
              <a:avLst/>
            </a:prstGeom>
            <a:solidFill>
              <a:schemeClr val="accent3"/>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Personal Barriers</a:t>
              </a:r>
            </a:p>
          </p:txBody>
        </p:sp>
        <p:sp>
          <p:nvSpPr>
            <p:cNvPr id="27" name="Star: 5 Points 26">
              <a:extLst>
                <a:ext uri="{FF2B5EF4-FFF2-40B4-BE49-F238E27FC236}">
                  <a16:creationId xmlns:a16="http://schemas.microsoft.com/office/drawing/2014/main" id="{E6606D12-9945-141C-6C4B-DF20EC6F4E77}"/>
                </a:ext>
              </a:extLst>
            </p:cNvPr>
            <p:cNvSpPr/>
            <p:nvPr/>
          </p:nvSpPr>
          <p:spPr>
            <a:xfrm>
              <a:off x="1905775" y="2139730"/>
              <a:ext cx="80963" cy="82531"/>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ontent Placeholder 2">
            <a:extLst>
              <a:ext uri="{FF2B5EF4-FFF2-40B4-BE49-F238E27FC236}">
                <a16:creationId xmlns:a16="http://schemas.microsoft.com/office/drawing/2014/main" id="{DC11656B-609D-41EE-1E0E-C9A8F38249C4}"/>
              </a:ext>
            </a:extLst>
          </p:cNvPr>
          <p:cNvSpPr txBox="1">
            <a:spLocks/>
          </p:cNvSpPr>
          <p:nvPr/>
        </p:nvSpPr>
        <p:spPr>
          <a:xfrm>
            <a:off x="268358" y="5114195"/>
            <a:ext cx="3763105" cy="676276"/>
          </a:xfrm>
          <a:prstGeom prst="rect">
            <a:avLst/>
          </a:prstGeom>
          <a:solidFill>
            <a:schemeClr val="accent3"/>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u="sng" dirty="0">
                <a:solidFill>
                  <a:schemeClr val="tx1"/>
                </a:solidFill>
              </a:rPr>
              <a:t>39%</a:t>
            </a:r>
            <a:r>
              <a:rPr lang="en-US" sz="2000" b="0" dirty="0">
                <a:solidFill>
                  <a:schemeClr val="tx1"/>
                </a:solidFill>
              </a:rPr>
              <a:t> reported </a:t>
            </a:r>
            <a:r>
              <a:rPr lang="en-US" sz="2000" dirty="0">
                <a:solidFill>
                  <a:schemeClr val="tx1"/>
                </a:solidFill>
              </a:rPr>
              <a:t>financial limitations</a:t>
            </a:r>
            <a:r>
              <a:rPr lang="en-US" sz="2000" b="0" dirty="0">
                <a:solidFill>
                  <a:schemeClr val="tx1"/>
                </a:solidFill>
              </a:rPr>
              <a:t>.</a:t>
            </a:r>
            <a:endParaRPr lang="en-US" sz="2000" dirty="0">
              <a:solidFill>
                <a:schemeClr val="tx1"/>
              </a:solidFill>
            </a:endParaRPr>
          </a:p>
        </p:txBody>
      </p:sp>
      <p:sp>
        <p:nvSpPr>
          <p:cNvPr id="35" name="Content Placeholder 2">
            <a:extLst>
              <a:ext uri="{FF2B5EF4-FFF2-40B4-BE49-F238E27FC236}">
                <a16:creationId xmlns:a16="http://schemas.microsoft.com/office/drawing/2014/main" id="{669FFE66-458A-5FB1-227B-B4388E0D7C42}"/>
              </a:ext>
            </a:extLst>
          </p:cNvPr>
          <p:cNvSpPr txBox="1">
            <a:spLocks/>
          </p:cNvSpPr>
          <p:nvPr/>
        </p:nvSpPr>
        <p:spPr>
          <a:xfrm>
            <a:off x="4397374" y="5114195"/>
            <a:ext cx="3397250" cy="708916"/>
          </a:xfrm>
          <a:prstGeom prst="rect">
            <a:avLst/>
          </a:prstGeom>
          <a:solidFill>
            <a:schemeClr val="accent4">
              <a:lumMod val="75000"/>
            </a:schemeClr>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u="sng" dirty="0">
                <a:solidFill>
                  <a:schemeClr val="tx1"/>
                </a:solidFill>
              </a:rPr>
              <a:t>67%</a:t>
            </a:r>
            <a:r>
              <a:rPr lang="en-US" sz="2000" b="0" dirty="0">
                <a:solidFill>
                  <a:schemeClr val="tx1"/>
                </a:solidFill>
              </a:rPr>
              <a:t> reported </a:t>
            </a:r>
            <a:r>
              <a:rPr lang="en-US" sz="2000" dirty="0">
                <a:solidFill>
                  <a:schemeClr val="tx1"/>
                </a:solidFill>
              </a:rPr>
              <a:t>time constraints.</a:t>
            </a:r>
          </a:p>
        </p:txBody>
      </p:sp>
      <p:sp>
        <p:nvSpPr>
          <p:cNvPr id="36" name="Content Placeholder 2">
            <a:extLst>
              <a:ext uri="{FF2B5EF4-FFF2-40B4-BE49-F238E27FC236}">
                <a16:creationId xmlns:a16="http://schemas.microsoft.com/office/drawing/2014/main" id="{603C9364-BDFC-BAC5-0E08-36F1A52B3261}"/>
              </a:ext>
            </a:extLst>
          </p:cNvPr>
          <p:cNvSpPr txBox="1">
            <a:spLocks/>
          </p:cNvSpPr>
          <p:nvPr/>
        </p:nvSpPr>
        <p:spPr>
          <a:xfrm>
            <a:off x="8160530" y="5081555"/>
            <a:ext cx="3763107" cy="741556"/>
          </a:xfrm>
          <a:prstGeom prst="rect">
            <a:avLst/>
          </a:prstGeom>
          <a:solidFill>
            <a:schemeClr val="accent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b="0" u="sng" dirty="0">
                <a:solidFill>
                  <a:schemeClr val="tx1"/>
                </a:solidFill>
              </a:rPr>
              <a:t>33%</a:t>
            </a:r>
            <a:r>
              <a:rPr lang="en-US" sz="2000" b="0" dirty="0">
                <a:solidFill>
                  <a:schemeClr val="tx1"/>
                </a:solidFill>
              </a:rPr>
              <a:t> reported </a:t>
            </a:r>
            <a:r>
              <a:rPr lang="en-US" sz="2000" dirty="0">
                <a:solidFill>
                  <a:schemeClr val="tx1"/>
                </a:solidFill>
              </a:rPr>
              <a:t>limited course availability.</a:t>
            </a:r>
          </a:p>
        </p:txBody>
      </p:sp>
    </p:spTree>
    <p:extLst>
      <p:ext uri="{BB962C8B-B14F-4D97-AF65-F5344CB8AC3E}">
        <p14:creationId xmlns:p14="http://schemas.microsoft.com/office/powerpoint/2010/main" val="44615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3C9E-7CE6-0814-EE73-70760B243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84339-9F71-712D-C8B8-DF1189414232}"/>
              </a:ext>
            </a:extLst>
          </p:cNvPr>
          <p:cNvSpPr>
            <a:spLocks noGrp="1"/>
          </p:cNvSpPr>
          <p:nvPr>
            <p:ph type="title"/>
          </p:nvPr>
        </p:nvSpPr>
        <p:spPr>
          <a:xfrm>
            <a:off x="165655" y="27413"/>
            <a:ext cx="11923643" cy="748364"/>
          </a:xfrm>
        </p:spPr>
        <p:txBody>
          <a:bodyPr>
            <a:normAutofit fontScale="90000"/>
          </a:bodyPr>
          <a:lstStyle/>
          <a:p>
            <a:r>
              <a:rPr lang="en-US" dirty="0"/>
              <a:t>Preferred Training Delivery  </a:t>
            </a:r>
            <a:r>
              <a:rPr lang="en-US" sz="2200" b="0" dirty="0"/>
              <a:t>(N=373)</a:t>
            </a:r>
            <a:endParaRPr lang="en-US" sz="2200" dirty="0"/>
          </a:p>
        </p:txBody>
      </p:sp>
      <p:sp>
        <p:nvSpPr>
          <p:cNvPr id="28" name="Rectangle 27">
            <a:extLst>
              <a:ext uri="{FF2B5EF4-FFF2-40B4-BE49-F238E27FC236}">
                <a16:creationId xmlns:a16="http://schemas.microsoft.com/office/drawing/2014/main" id="{A1719B52-14CB-4303-12EF-E28AE54B1890}"/>
              </a:ext>
            </a:extLst>
          </p:cNvPr>
          <p:cNvSpPr/>
          <p:nvPr/>
        </p:nvSpPr>
        <p:spPr>
          <a:xfrm>
            <a:off x="0" y="871931"/>
            <a:ext cx="3459892" cy="425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102D0983-1846-E618-432C-2E752C391120}"/>
              </a:ext>
            </a:extLst>
          </p:cNvPr>
          <p:cNvCxnSpPr>
            <a:cxnSpLocks/>
          </p:cNvCxnSpPr>
          <p:nvPr/>
        </p:nvCxnSpPr>
        <p:spPr>
          <a:xfrm>
            <a:off x="284205" y="775777"/>
            <a:ext cx="3348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6BF16E-E30E-B7AA-76AB-5D455B4B9E56}"/>
              </a:ext>
            </a:extLst>
          </p:cNvPr>
          <p:cNvGrpSpPr/>
          <p:nvPr/>
        </p:nvGrpSpPr>
        <p:grpSpPr>
          <a:xfrm>
            <a:off x="774990" y="1084694"/>
            <a:ext cx="3483429" cy="2905920"/>
            <a:chOff x="175168" y="1355191"/>
            <a:chExt cx="3483429" cy="2807837"/>
          </a:xfrm>
        </p:grpSpPr>
        <p:graphicFrame>
          <p:nvGraphicFramePr>
            <p:cNvPr id="4" name="Chart 3">
              <a:extLst>
                <a:ext uri="{FF2B5EF4-FFF2-40B4-BE49-F238E27FC236}">
                  <a16:creationId xmlns:a16="http://schemas.microsoft.com/office/drawing/2014/main" id="{E071D01C-3FB5-D86C-75A5-9069B2CE5CEC}"/>
                </a:ext>
              </a:extLst>
            </p:cNvPr>
            <p:cNvGraphicFramePr>
              <a:graphicFrameLocks/>
            </p:cNvGraphicFramePr>
            <p:nvPr>
              <p:extLst>
                <p:ext uri="{D42A27DB-BD31-4B8C-83A1-F6EECF244321}">
                  <p14:modId xmlns:p14="http://schemas.microsoft.com/office/powerpoint/2010/main" val="1820300272"/>
                </p:ext>
              </p:extLst>
            </p:nvPr>
          </p:nvGraphicFramePr>
          <p:xfrm>
            <a:off x="175168" y="1766357"/>
            <a:ext cx="3483429" cy="2396671"/>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23A86E35-110E-8E0F-C482-829DC21EA780}"/>
                </a:ext>
              </a:extLst>
            </p:cNvPr>
            <p:cNvSpPr txBox="1">
              <a:spLocks/>
            </p:cNvSpPr>
            <p:nvPr/>
          </p:nvSpPr>
          <p:spPr>
            <a:xfrm>
              <a:off x="1166131" y="1355191"/>
              <a:ext cx="1584826" cy="425529"/>
            </a:xfrm>
            <a:prstGeom prst="rect">
              <a:avLst/>
            </a:prstGeom>
            <a:solidFill>
              <a:schemeClr val="tx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Format</a:t>
              </a:r>
            </a:p>
          </p:txBody>
        </p:sp>
      </p:grpSp>
      <p:grpSp>
        <p:nvGrpSpPr>
          <p:cNvPr id="13" name="Group 12">
            <a:extLst>
              <a:ext uri="{FF2B5EF4-FFF2-40B4-BE49-F238E27FC236}">
                <a16:creationId xmlns:a16="http://schemas.microsoft.com/office/drawing/2014/main" id="{790B9B24-2061-8081-B6D4-D81E305A7419}"/>
              </a:ext>
            </a:extLst>
          </p:cNvPr>
          <p:cNvGrpSpPr/>
          <p:nvPr/>
        </p:nvGrpSpPr>
        <p:grpSpPr>
          <a:xfrm>
            <a:off x="4264689" y="1084694"/>
            <a:ext cx="3662621" cy="2822202"/>
            <a:chOff x="3459892" y="1355190"/>
            <a:chExt cx="3662621" cy="2822202"/>
          </a:xfrm>
        </p:grpSpPr>
        <p:graphicFrame>
          <p:nvGraphicFramePr>
            <p:cNvPr id="6" name="Chart 5">
              <a:extLst>
                <a:ext uri="{FF2B5EF4-FFF2-40B4-BE49-F238E27FC236}">
                  <a16:creationId xmlns:a16="http://schemas.microsoft.com/office/drawing/2014/main" id="{73EE9B6B-AFA1-AE23-308C-A89A329CC810}"/>
                </a:ext>
              </a:extLst>
            </p:cNvPr>
            <p:cNvGraphicFramePr>
              <a:graphicFrameLocks/>
            </p:cNvGraphicFramePr>
            <p:nvPr>
              <p:extLst>
                <p:ext uri="{D42A27DB-BD31-4B8C-83A1-F6EECF244321}">
                  <p14:modId xmlns:p14="http://schemas.microsoft.com/office/powerpoint/2010/main" val="1949177357"/>
                </p:ext>
              </p:extLst>
            </p:nvPr>
          </p:nvGraphicFramePr>
          <p:xfrm>
            <a:off x="3459892" y="1879307"/>
            <a:ext cx="3662621" cy="2298085"/>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2">
              <a:extLst>
                <a:ext uri="{FF2B5EF4-FFF2-40B4-BE49-F238E27FC236}">
                  <a16:creationId xmlns:a16="http://schemas.microsoft.com/office/drawing/2014/main" id="{1A400F1D-225E-2C59-5BC0-C69D19388C51}"/>
                </a:ext>
              </a:extLst>
            </p:cNvPr>
            <p:cNvSpPr txBox="1">
              <a:spLocks/>
            </p:cNvSpPr>
            <p:nvPr/>
          </p:nvSpPr>
          <p:spPr>
            <a:xfrm>
              <a:off x="3848164" y="1355190"/>
              <a:ext cx="2886075" cy="425529"/>
            </a:xfrm>
            <a:prstGeom prst="rect">
              <a:avLst/>
            </a:prstGeom>
            <a:solidFill>
              <a:schemeClr val="tx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In-Person Class Duration </a:t>
              </a:r>
            </a:p>
          </p:txBody>
        </p:sp>
      </p:grpSp>
      <p:grpSp>
        <p:nvGrpSpPr>
          <p:cNvPr id="16" name="Group 15">
            <a:extLst>
              <a:ext uri="{FF2B5EF4-FFF2-40B4-BE49-F238E27FC236}">
                <a16:creationId xmlns:a16="http://schemas.microsoft.com/office/drawing/2014/main" id="{67667DAE-0865-3C6C-3745-BA0D7155C36F}"/>
              </a:ext>
            </a:extLst>
          </p:cNvPr>
          <p:cNvGrpSpPr/>
          <p:nvPr/>
        </p:nvGrpSpPr>
        <p:grpSpPr>
          <a:xfrm>
            <a:off x="7831442" y="1084694"/>
            <a:ext cx="3303742" cy="2822203"/>
            <a:chOff x="7122513" y="1355189"/>
            <a:chExt cx="3303742" cy="2822203"/>
          </a:xfrm>
        </p:grpSpPr>
        <p:graphicFrame>
          <p:nvGraphicFramePr>
            <p:cNvPr id="10" name="Chart 9">
              <a:extLst>
                <a:ext uri="{FF2B5EF4-FFF2-40B4-BE49-F238E27FC236}">
                  <a16:creationId xmlns:a16="http://schemas.microsoft.com/office/drawing/2014/main" id="{A7E51A93-71CF-D8CA-65D2-A0616791F9D0}"/>
                </a:ext>
              </a:extLst>
            </p:cNvPr>
            <p:cNvGraphicFramePr>
              <a:graphicFrameLocks/>
            </p:cNvGraphicFramePr>
            <p:nvPr>
              <p:extLst>
                <p:ext uri="{D42A27DB-BD31-4B8C-83A1-F6EECF244321}">
                  <p14:modId xmlns:p14="http://schemas.microsoft.com/office/powerpoint/2010/main" val="2464503114"/>
                </p:ext>
              </p:extLst>
            </p:nvPr>
          </p:nvGraphicFramePr>
          <p:xfrm>
            <a:off x="7122513" y="1879353"/>
            <a:ext cx="3303742" cy="2298039"/>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2">
              <a:extLst>
                <a:ext uri="{FF2B5EF4-FFF2-40B4-BE49-F238E27FC236}">
                  <a16:creationId xmlns:a16="http://schemas.microsoft.com/office/drawing/2014/main" id="{A769E188-FDF2-3090-063A-A183BB479DFC}"/>
                </a:ext>
              </a:extLst>
            </p:cNvPr>
            <p:cNvSpPr txBox="1">
              <a:spLocks/>
            </p:cNvSpPr>
            <p:nvPr/>
          </p:nvSpPr>
          <p:spPr>
            <a:xfrm>
              <a:off x="7831446" y="1355189"/>
              <a:ext cx="1795316" cy="425529"/>
            </a:xfrm>
            <a:prstGeom prst="rect">
              <a:avLst/>
            </a:prstGeom>
            <a:solidFill>
              <a:schemeClr val="tx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Travel Time</a:t>
              </a:r>
            </a:p>
          </p:txBody>
        </p:sp>
      </p:grpSp>
      <p:pic>
        <p:nvPicPr>
          <p:cNvPr id="20" name="Picture 19">
            <a:extLst>
              <a:ext uri="{FF2B5EF4-FFF2-40B4-BE49-F238E27FC236}">
                <a16:creationId xmlns:a16="http://schemas.microsoft.com/office/drawing/2014/main" id="{B9EF22A3-0C26-4299-3CD6-1E9465EB3DA6}"/>
              </a:ext>
            </a:extLst>
          </p:cNvPr>
          <p:cNvPicPr>
            <a:picLocks noChangeAspect="1"/>
          </p:cNvPicPr>
          <p:nvPr/>
        </p:nvPicPr>
        <p:blipFill>
          <a:blip r:embed="rId6"/>
          <a:stretch>
            <a:fillRect/>
          </a:stretch>
        </p:blipFill>
        <p:spPr>
          <a:xfrm>
            <a:off x="8992478" y="118460"/>
            <a:ext cx="2686425" cy="657317"/>
          </a:xfrm>
          <a:prstGeom prst="rect">
            <a:avLst/>
          </a:prstGeom>
        </p:spPr>
      </p:pic>
      <p:sp>
        <p:nvSpPr>
          <p:cNvPr id="21" name="Rectangle 20">
            <a:extLst>
              <a:ext uri="{FF2B5EF4-FFF2-40B4-BE49-F238E27FC236}">
                <a16:creationId xmlns:a16="http://schemas.microsoft.com/office/drawing/2014/main" id="{303CB584-32D8-D18C-7B6D-B97D12F90855}"/>
              </a:ext>
            </a:extLst>
          </p:cNvPr>
          <p:cNvSpPr/>
          <p:nvPr/>
        </p:nvSpPr>
        <p:spPr>
          <a:xfrm>
            <a:off x="4981074" y="6352674"/>
            <a:ext cx="1756610" cy="4779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7F0BE8CE-E728-65D5-DA54-744AA3AED7EA}"/>
              </a:ext>
            </a:extLst>
          </p:cNvPr>
          <p:cNvGraphicFramePr>
            <a:graphicFrameLocks/>
          </p:cNvGraphicFramePr>
          <p:nvPr>
            <p:extLst>
              <p:ext uri="{D42A27DB-BD31-4B8C-83A1-F6EECF244321}">
                <p14:modId xmlns:p14="http://schemas.microsoft.com/office/powerpoint/2010/main" val="906025398"/>
              </p:ext>
            </p:extLst>
          </p:nvPr>
        </p:nvGraphicFramePr>
        <p:xfrm>
          <a:off x="877126" y="4143912"/>
          <a:ext cx="10258058" cy="2595628"/>
        </p:xfrm>
        <a:graphic>
          <a:graphicData uri="http://schemas.openxmlformats.org/drawingml/2006/chart">
            <c:chart xmlns:c="http://schemas.openxmlformats.org/drawingml/2006/chart" xmlns:r="http://schemas.openxmlformats.org/officeDocument/2006/relationships" r:id="rId7"/>
          </a:graphicData>
        </a:graphic>
      </p:graphicFrame>
      <p:sp>
        <p:nvSpPr>
          <p:cNvPr id="29" name="Content Placeholder 2">
            <a:extLst>
              <a:ext uri="{FF2B5EF4-FFF2-40B4-BE49-F238E27FC236}">
                <a16:creationId xmlns:a16="http://schemas.microsoft.com/office/drawing/2014/main" id="{4D556576-BF1B-B15E-6CF6-1B12B62E9FDE}"/>
              </a:ext>
            </a:extLst>
          </p:cNvPr>
          <p:cNvSpPr txBox="1">
            <a:spLocks/>
          </p:cNvSpPr>
          <p:nvPr/>
        </p:nvSpPr>
        <p:spPr>
          <a:xfrm>
            <a:off x="4914828" y="3906896"/>
            <a:ext cx="2362339" cy="425528"/>
          </a:xfrm>
          <a:prstGeom prst="rect">
            <a:avLst/>
          </a:prstGeom>
          <a:solidFill>
            <a:schemeClr val="tx1"/>
          </a:solidFill>
          <a:ln w="12700" cap="flat" cmpd="sng" algn="ctr">
            <a:solidFill>
              <a:schemeClr val="tx1"/>
            </a:solidFill>
            <a:prstDash val="solid"/>
            <a:miter lim="800000"/>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lt1"/>
                </a:solidFill>
                <a:latin typeface="+mn-lt"/>
                <a:ea typeface="+mn-ea"/>
                <a:cs typeface="+mn-cs"/>
              </a:defRPr>
            </a:lvl1pPr>
            <a:lvl2pPr marL="457189" indent="0" algn="l" defTabSz="914377" rtl="0" eaLnBrk="1" latinLnBrk="0" hangingPunct="1">
              <a:lnSpc>
                <a:spcPct val="90000"/>
              </a:lnSpc>
              <a:spcBef>
                <a:spcPts val="500"/>
              </a:spcBef>
              <a:buFontTx/>
              <a:buNone/>
              <a:defRPr sz="2800" kern="1200">
                <a:solidFill>
                  <a:schemeClr val="accent5"/>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Bef>
                <a:spcPts val="600"/>
              </a:spcBef>
            </a:pPr>
            <a:r>
              <a:rPr lang="en-US" sz="2000" dirty="0"/>
              <a:t>Training Type</a:t>
            </a:r>
          </a:p>
        </p:txBody>
      </p:sp>
    </p:spTree>
    <p:extLst>
      <p:ext uri="{BB962C8B-B14F-4D97-AF65-F5344CB8AC3E}">
        <p14:creationId xmlns:p14="http://schemas.microsoft.com/office/powerpoint/2010/main" val="107851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F9A7-7783-833F-24FB-E4416350B5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3D9638-F717-0FCF-5526-166E883BD61C}"/>
              </a:ext>
            </a:extLst>
          </p:cNvPr>
          <p:cNvSpPr>
            <a:spLocks noGrp="1"/>
          </p:cNvSpPr>
          <p:nvPr>
            <p:ph type="ctrTitle"/>
          </p:nvPr>
        </p:nvSpPr>
        <p:spPr>
          <a:xfrm>
            <a:off x="545268" y="175098"/>
            <a:ext cx="4737652" cy="2387600"/>
          </a:xfrm>
        </p:spPr>
        <p:txBody>
          <a:bodyPr>
            <a:normAutofit/>
          </a:bodyPr>
          <a:lstStyle/>
          <a:p>
            <a:r>
              <a:rPr lang="en-US" sz="4000" b="0" dirty="0"/>
              <a:t>2026 ENA Overview</a:t>
            </a:r>
          </a:p>
        </p:txBody>
      </p:sp>
      <p:sp>
        <p:nvSpPr>
          <p:cNvPr id="5" name="Title 3">
            <a:extLst>
              <a:ext uri="{FF2B5EF4-FFF2-40B4-BE49-F238E27FC236}">
                <a16:creationId xmlns:a16="http://schemas.microsoft.com/office/drawing/2014/main" id="{10BB3527-EC53-6DEA-2116-F0AC7773FE41}"/>
              </a:ext>
            </a:extLst>
          </p:cNvPr>
          <p:cNvSpPr txBox="1">
            <a:spLocks/>
          </p:cNvSpPr>
          <p:nvPr/>
        </p:nvSpPr>
        <p:spPr>
          <a:xfrm>
            <a:off x="545268" y="-392887"/>
            <a:ext cx="4737652" cy="238760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r>
              <a:rPr lang="en-US" sz="4000" dirty="0"/>
              <a:t>EMS Leadership</a:t>
            </a:r>
          </a:p>
        </p:txBody>
      </p:sp>
      <p:sp>
        <p:nvSpPr>
          <p:cNvPr id="6" name="Title 3">
            <a:extLst>
              <a:ext uri="{FF2B5EF4-FFF2-40B4-BE49-F238E27FC236}">
                <a16:creationId xmlns:a16="http://schemas.microsoft.com/office/drawing/2014/main" id="{428FB105-BD69-4527-49AD-D0D7B3CBEFEE}"/>
              </a:ext>
            </a:extLst>
          </p:cNvPr>
          <p:cNvSpPr txBox="1">
            <a:spLocks/>
          </p:cNvSpPr>
          <p:nvPr/>
        </p:nvSpPr>
        <p:spPr>
          <a:xfrm>
            <a:off x="545268" y="2718341"/>
            <a:ext cx="4737652" cy="3262630"/>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4400" b="1" kern="1200" spc="-151">
                <a:solidFill>
                  <a:schemeClr val="tx2"/>
                </a:solidFill>
                <a:effectLst/>
                <a:latin typeface="+mn-lt"/>
                <a:ea typeface="+mj-ea"/>
                <a:cs typeface="+mj-cs"/>
              </a:defRPr>
            </a:lvl1pPr>
          </a:lstStyle>
          <a:p>
            <a:r>
              <a:rPr lang="en-US" sz="3600" b="0" dirty="0"/>
              <a:t>Tolulope </a:t>
            </a:r>
            <a:r>
              <a:rPr lang="en-US" sz="3600" b="0" dirty="0" err="1"/>
              <a:t>Adedipe</a:t>
            </a:r>
            <a:endParaRPr lang="en-US" sz="3600" b="0" dirty="0"/>
          </a:p>
          <a:p>
            <a:endParaRPr lang="en-US" sz="3600" b="0" dirty="0"/>
          </a:p>
          <a:p>
            <a:r>
              <a:rPr lang="en-US" sz="3600" b="0" dirty="0"/>
              <a:t>Trauma System Development Intern</a:t>
            </a:r>
          </a:p>
          <a:p>
            <a:endParaRPr lang="en-US" sz="3600" b="0" dirty="0"/>
          </a:p>
          <a:p>
            <a:r>
              <a:rPr lang="en-US" sz="2800" b="0" dirty="0"/>
              <a:t>EMS Committee Meeting</a:t>
            </a:r>
          </a:p>
          <a:p>
            <a:r>
              <a:rPr lang="en-US" sz="2800" b="0" dirty="0"/>
              <a:t>April 9</a:t>
            </a:r>
            <a:r>
              <a:rPr lang="en-US" sz="2800" b="0" baseline="30000" dirty="0"/>
              <a:t>th</a:t>
            </a:r>
            <a:r>
              <a:rPr lang="en-US" sz="2800" b="0" dirty="0"/>
              <a:t>, 2026</a:t>
            </a:r>
          </a:p>
        </p:txBody>
      </p:sp>
    </p:spTree>
    <p:extLst>
      <p:ext uri="{BB962C8B-B14F-4D97-AF65-F5344CB8AC3E}">
        <p14:creationId xmlns:p14="http://schemas.microsoft.com/office/powerpoint/2010/main" val="138541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9354" y="249626"/>
            <a:ext cx="9793293" cy="590931"/>
          </a:xfrm>
          <a:prstGeom prst="rect">
            <a:avLst/>
          </a:prstGeom>
        </p:spPr>
        <p:txBody>
          <a:bodyPr lIns="0" tIns="0" rIns="0" bIns="0" rtlCol="0" anchor="t">
            <a:spAutoFit/>
          </a:bodyPr>
          <a:lstStyle/>
          <a:p>
            <a:pPr algn="ctr">
              <a:lnSpc>
                <a:spcPts val="4946"/>
              </a:lnSpc>
            </a:pPr>
            <a:r>
              <a:rPr lang="en-US" sz="3533">
                <a:solidFill>
                  <a:srgbClr val="000000"/>
                </a:solidFill>
                <a:latin typeface="Source Sans 3"/>
                <a:ea typeface="Source Sans 3"/>
                <a:cs typeface="Source Sans 3"/>
                <a:sym typeface="Source Sans 3"/>
              </a:rPr>
              <a:t>DEMOGRAPHICS: REGIONAL PARTICIPATION LEVELS</a:t>
            </a:r>
          </a:p>
        </p:txBody>
      </p:sp>
      <p:pic>
        <p:nvPicPr>
          <p:cNvPr id="3" name="Picture 3"/>
          <p:cNvPicPr>
            <a:picLocks noChangeAspect="1"/>
          </p:cNvPicPr>
          <p:nvPr/>
        </p:nvPicPr>
        <p:blipFill>
          <a:blip r:embed="rId3"/>
          <a:stretch>
            <a:fillRect/>
          </a:stretch>
        </p:blipFill>
        <p:spPr>
          <a:xfrm>
            <a:off x="-149399" y="116877"/>
            <a:ext cx="10022393" cy="7353143"/>
          </a:xfrm>
          <a:prstGeom prst="rect">
            <a:avLst/>
          </a:prstGeom>
        </p:spPr>
      </p:pic>
      <p:sp>
        <p:nvSpPr>
          <p:cNvPr id="4" name="TextBox 4"/>
          <p:cNvSpPr txBox="1"/>
          <p:nvPr/>
        </p:nvSpPr>
        <p:spPr>
          <a:xfrm>
            <a:off x="9037795" y="2428228"/>
            <a:ext cx="2970107" cy="1944700"/>
          </a:xfrm>
          <a:prstGeom prst="rect">
            <a:avLst/>
          </a:prstGeom>
        </p:spPr>
        <p:txBody>
          <a:bodyPr lIns="0" tIns="0" rIns="0" bIns="0" rtlCol="0" anchor="t">
            <a:spAutoFit/>
          </a:bodyPr>
          <a:lstStyle/>
          <a:p>
            <a:pPr algn="ctr">
              <a:lnSpc>
                <a:spcPts val="3826"/>
              </a:lnSpc>
            </a:pPr>
            <a:r>
              <a:rPr lang="en-US" sz="2733">
                <a:solidFill>
                  <a:srgbClr val="000000"/>
                </a:solidFill>
                <a:latin typeface="Source Sans 3"/>
                <a:ea typeface="Source Sans 3"/>
                <a:cs typeface="Source Sans 3"/>
                <a:sym typeface="Source Sans 3"/>
              </a:rPr>
              <a:t>N = 140</a:t>
            </a:r>
          </a:p>
          <a:p>
            <a:pPr marL="359435" lvl="1" indent="-179718">
              <a:lnSpc>
                <a:spcPts val="2330"/>
              </a:lnSpc>
              <a:buFont typeface="Arial"/>
              <a:buChar char="•"/>
            </a:pPr>
            <a:r>
              <a:rPr lang="en-US" sz="1665">
                <a:solidFill>
                  <a:srgbClr val="000000"/>
                </a:solidFill>
                <a:latin typeface="Canva Sans"/>
                <a:ea typeface="Canva Sans"/>
                <a:cs typeface="Canva Sans"/>
                <a:sym typeface="Canva Sans"/>
              </a:rPr>
              <a:t>Highest Participation levels in Regions </a:t>
            </a:r>
            <a:r>
              <a:rPr lang="en-US" sz="1665" b="1">
                <a:solidFill>
                  <a:srgbClr val="000000"/>
                </a:solidFill>
                <a:latin typeface="Canva Sans Bold"/>
                <a:ea typeface="Canva Sans Bold"/>
                <a:cs typeface="Canva Sans Bold"/>
                <a:sym typeface="Canva Sans Bold"/>
              </a:rPr>
              <a:t>8</a:t>
            </a:r>
            <a:r>
              <a:rPr lang="en-US" sz="1665">
                <a:solidFill>
                  <a:srgbClr val="000000"/>
                </a:solidFill>
                <a:latin typeface="Canva Sans"/>
                <a:ea typeface="Canva Sans"/>
                <a:cs typeface="Canva Sans"/>
                <a:sym typeface="Canva Sans"/>
              </a:rPr>
              <a:t>, </a:t>
            </a:r>
            <a:r>
              <a:rPr lang="en-US" sz="1665" b="1">
                <a:solidFill>
                  <a:srgbClr val="000000"/>
                </a:solidFill>
                <a:latin typeface="Canva Sans Bold"/>
                <a:ea typeface="Canva Sans Bold"/>
                <a:cs typeface="Canva Sans Bold"/>
                <a:sym typeface="Canva Sans Bold"/>
              </a:rPr>
              <a:t>9</a:t>
            </a:r>
            <a:r>
              <a:rPr lang="en-US" sz="1665">
                <a:solidFill>
                  <a:srgbClr val="000000"/>
                </a:solidFill>
                <a:latin typeface="Canva Sans"/>
                <a:ea typeface="Canva Sans"/>
                <a:cs typeface="Canva Sans"/>
                <a:sym typeface="Canva Sans"/>
              </a:rPr>
              <a:t>, &amp; </a:t>
            </a:r>
            <a:r>
              <a:rPr lang="en-US" sz="1665" b="1">
                <a:solidFill>
                  <a:srgbClr val="000000"/>
                </a:solidFill>
                <a:latin typeface="Canva Sans Bold"/>
                <a:ea typeface="Canva Sans Bold"/>
                <a:cs typeface="Canva Sans Bold"/>
                <a:sym typeface="Canva Sans Bold"/>
              </a:rPr>
              <a:t>1</a:t>
            </a:r>
          </a:p>
          <a:p>
            <a:pPr>
              <a:lnSpc>
                <a:spcPts val="2330"/>
              </a:lnSpc>
            </a:pPr>
            <a:r>
              <a:rPr lang="en-US" sz="1665">
                <a:solidFill>
                  <a:srgbClr val="000000"/>
                </a:solidFill>
                <a:latin typeface="Canva Sans"/>
                <a:ea typeface="Canva Sans"/>
                <a:cs typeface="Canva Sans"/>
                <a:sym typeface="Canva Sans"/>
              </a:rPr>
              <a:t>.</a:t>
            </a:r>
          </a:p>
          <a:p>
            <a:pPr marL="359435" lvl="1" indent="-179718">
              <a:lnSpc>
                <a:spcPts val="2330"/>
              </a:lnSpc>
              <a:spcBef>
                <a:spcPct val="0"/>
              </a:spcBef>
              <a:buFont typeface="Arial"/>
              <a:buChar char="•"/>
            </a:pPr>
            <a:r>
              <a:rPr lang="en-US" sz="1665">
                <a:solidFill>
                  <a:srgbClr val="000000"/>
                </a:solidFill>
                <a:latin typeface="Canva Sans"/>
                <a:ea typeface="Canva Sans"/>
                <a:cs typeface="Canva Sans"/>
                <a:sym typeface="Canva Sans"/>
              </a:rPr>
              <a:t>Lowest Participation levels in Regions</a:t>
            </a:r>
            <a:r>
              <a:rPr lang="en-US" sz="1665" b="1">
                <a:solidFill>
                  <a:srgbClr val="000000"/>
                </a:solidFill>
                <a:latin typeface="Canva Sans Bold"/>
                <a:ea typeface="Canva Sans Bold"/>
                <a:cs typeface="Canva Sans Bold"/>
                <a:sym typeface="Canva Sans Bold"/>
              </a:rPr>
              <a:t> 5</a:t>
            </a:r>
            <a:r>
              <a:rPr lang="en-US" sz="1665">
                <a:solidFill>
                  <a:srgbClr val="000000"/>
                </a:solidFill>
                <a:latin typeface="Canva Sans"/>
                <a:ea typeface="Canva Sans"/>
                <a:cs typeface="Canva Sans"/>
                <a:sym typeface="Canva Sans"/>
              </a:rPr>
              <a:t>, </a:t>
            </a:r>
            <a:r>
              <a:rPr lang="en-US" sz="1665" b="1">
                <a:solidFill>
                  <a:srgbClr val="000000"/>
                </a:solidFill>
                <a:latin typeface="Canva Sans Bold"/>
                <a:ea typeface="Canva Sans Bold"/>
                <a:cs typeface="Canva Sans Bold"/>
                <a:sym typeface="Canva Sans Bold"/>
              </a:rPr>
              <a:t>4</a:t>
            </a:r>
            <a:r>
              <a:rPr lang="en-US" sz="1665">
                <a:solidFill>
                  <a:srgbClr val="000000"/>
                </a:solidFill>
                <a:latin typeface="Canva Sans"/>
                <a:ea typeface="Canva Sans"/>
                <a:cs typeface="Canva Sans"/>
                <a:sym typeface="Canva Sans"/>
              </a:rPr>
              <a:t>, &amp; </a:t>
            </a:r>
            <a:r>
              <a:rPr lang="en-US" sz="1665" b="1">
                <a:solidFill>
                  <a:srgbClr val="000000"/>
                </a:solidFill>
                <a:latin typeface="Canva Sans Bold"/>
                <a:ea typeface="Canva Sans Bold"/>
                <a:cs typeface="Canva Sans Bold"/>
                <a:sym typeface="Canva Sans Bold"/>
              </a:rPr>
              <a:t>6</a:t>
            </a:r>
          </a:p>
        </p:txBody>
      </p:sp>
      <p:sp>
        <p:nvSpPr>
          <p:cNvPr id="8" name="Text Placeholder 7">
            <a:extLst>
              <a:ext uri="{FF2B5EF4-FFF2-40B4-BE49-F238E27FC236}">
                <a16:creationId xmlns:a16="http://schemas.microsoft.com/office/drawing/2014/main" id="{54164992-5666-F60A-3FD1-BB29B99DD9B0}"/>
              </a:ext>
            </a:extLst>
          </p:cNvPr>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2350" y="1754611"/>
            <a:ext cx="4436827" cy="4230568"/>
          </a:xfrm>
          <a:prstGeom prst="rect">
            <a:avLst/>
          </a:prstGeom>
        </p:spPr>
      </p:pic>
      <p:sp>
        <p:nvSpPr>
          <p:cNvPr id="3" name="TextBox 3"/>
          <p:cNvSpPr txBox="1"/>
          <p:nvPr/>
        </p:nvSpPr>
        <p:spPr>
          <a:xfrm>
            <a:off x="-667263" y="127779"/>
            <a:ext cx="13526526" cy="553485"/>
          </a:xfrm>
          <a:prstGeom prst="rect">
            <a:avLst/>
          </a:prstGeom>
        </p:spPr>
        <p:txBody>
          <a:bodyPr lIns="0" tIns="0" rIns="0" bIns="0" rtlCol="0" anchor="t">
            <a:spAutoFit/>
          </a:bodyPr>
          <a:lstStyle/>
          <a:p>
            <a:pPr algn="ctr">
              <a:lnSpc>
                <a:spcPts val="4593"/>
              </a:lnSpc>
            </a:pPr>
            <a:r>
              <a:rPr lang="en-US" sz="3280">
                <a:solidFill>
                  <a:srgbClr val="000000"/>
                </a:solidFill>
                <a:latin typeface="Source Sans 3"/>
                <a:ea typeface="Source Sans 3"/>
                <a:cs typeface="Source Sans 3"/>
                <a:sym typeface="Source Sans 3"/>
              </a:rPr>
              <a:t>FREQUENCY OF CHALLENGES IN DELIVERING EDUCATION</a:t>
            </a:r>
          </a:p>
        </p:txBody>
      </p:sp>
      <p:pic>
        <p:nvPicPr>
          <p:cNvPr id="4" name="Picture 4"/>
          <p:cNvPicPr>
            <a:picLocks noChangeAspect="1"/>
          </p:cNvPicPr>
          <p:nvPr/>
        </p:nvPicPr>
        <p:blipFill>
          <a:blip r:embed="rId4"/>
          <a:stretch>
            <a:fillRect/>
          </a:stretch>
        </p:blipFill>
        <p:spPr>
          <a:xfrm>
            <a:off x="3956293" y="-556"/>
            <a:ext cx="8236263" cy="7046651"/>
          </a:xfrm>
          <a:prstGeom prst="rect">
            <a:avLst/>
          </a:prstGeom>
        </p:spPr>
      </p:pic>
      <p:sp>
        <p:nvSpPr>
          <p:cNvPr id="5" name="TextBox 5"/>
          <p:cNvSpPr txBox="1"/>
          <p:nvPr/>
        </p:nvSpPr>
        <p:spPr>
          <a:xfrm>
            <a:off x="1" y="5570993"/>
            <a:ext cx="4642647" cy="696088"/>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Source Sans 3"/>
                <a:ea typeface="Source Sans 3"/>
                <a:cs typeface="Source Sans 3"/>
                <a:sym typeface="Source Sans 3"/>
              </a:rPr>
              <a:t>Percent of participants reporting frequency of education delivery</a:t>
            </a:r>
          </a:p>
        </p:txBody>
      </p:sp>
      <p:sp>
        <p:nvSpPr>
          <p:cNvPr id="7" name="Text Placeholder 6">
            <a:extLst>
              <a:ext uri="{FF2B5EF4-FFF2-40B4-BE49-F238E27FC236}">
                <a16:creationId xmlns:a16="http://schemas.microsoft.com/office/drawing/2014/main" id="{143A24CE-686E-EAA7-B244-5EA4D5A4CE7E}"/>
              </a:ext>
            </a:extLst>
          </p:cNvPr>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500830" y="28379"/>
            <a:ext cx="9770889" cy="6885760"/>
          </a:xfrm>
          <a:prstGeom prst="rect">
            <a:avLst/>
          </a:prstGeom>
        </p:spPr>
      </p:pic>
      <p:sp>
        <p:nvSpPr>
          <p:cNvPr id="3" name="TextBox 3"/>
          <p:cNvSpPr txBox="1"/>
          <p:nvPr/>
        </p:nvSpPr>
        <p:spPr>
          <a:xfrm>
            <a:off x="1404288" y="180618"/>
            <a:ext cx="9383425" cy="384977"/>
          </a:xfrm>
          <a:prstGeom prst="rect">
            <a:avLst/>
          </a:prstGeom>
        </p:spPr>
        <p:txBody>
          <a:bodyPr lIns="0" tIns="0" rIns="0" bIns="0" rtlCol="0" anchor="t">
            <a:spAutoFit/>
          </a:bodyPr>
          <a:lstStyle/>
          <a:p>
            <a:pPr algn="ctr">
              <a:lnSpc>
                <a:spcPts val="3193"/>
              </a:lnSpc>
            </a:pPr>
            <a:r>
              <a:rPr lang="en-US" sz="2281">
                <a:solidFill>
                  <a:srgbClr val="000000"/>
                </a:solidFill>
                <a:latin typeface="Source Sans 3"/>
                <a:ea typeface="Source Sans 3"/>
                <a:cs typeface="Source Sans 3"/>
                <a:sym typeface="Source Sans 3"/>
              </a:rPr>
              <a:t>TOP TRAINING  NEEDS ACROSS ALL REGIONS</a:t>
            </a:r>
          </a:p>
        </p:txBody>
      </p:sp>
      <p:sp>
        <p:nvSpPr>
          <p:cNvPr id="4" name="TextBox 4"/>
          <p:cNvSpPr txBox="1"/>
          <p:nvPr/>
        </p:nvSpPr>
        <p:spPr>
          <a:xfrm>
            <a:off x="8263393" y="1329310"/>
            <a:ext cx="3799776" cy="4313297"/>
          </a:xfrm>
          <a:prstGeom prst="rect">
            <a:avLst/>
          </a:prstGeom>
        </p:spPr>
        <p:txBody>
          <a:bodyPr lIns="0" tIns="0" rIns="0" bIns="0" rtlCol="0" anchor="t">
            <a:spAutoFit/>
          </a:bodyPr>
          <a:lstStyle/>
          <a:p>
            <a:pPr marL="396202" lvl="1" indent="-198101">
              <a:lnSpc>
                <a:spcPts val="2569"/>
              </a:lnSpc>
              <a:buFont typeface="Arial"/>
              <a:buChar char="•"/>
            </a:pPr>
            <a:r>
              <a:rPr lang="en-US" sz="1835">
                <a:solidFill>
                  <a:srgbClr val="000000"/>
                </a:solidFill>
                <a:latin typeface="Source Sans 3"/>
                <a:ea typeface="Source Sans 3"/>
                <a:cs typeface="Source Sans 3"/>
                <a:sym typeface="Source Sans 3"/>
              </a:rPr>
              <a:t>MCI and trauma-related skills dominate overall training demand</a:t>
            </a:r>
          </a:p>
          <a:p>
            <a:pPr algn="ctr">
              <a:lnSpc>
                <a:spcPts val="2569"/>
              </a:lnSpc>
            </a:pPr>
            <a:endParaRPr lang="en-US" sz="1835">
              <a:solidFill>
                <a:srgbClr val="000000"/>
              </a:solidFill>
              <a:latin typeface="Source Sans 3"/>
              <a:ea typeface="Source Sans 3"/>
              <a:cs typeface="Source Sans 3"/>
              <a:sym typeface="Source Sans 3"/>
            </a:endParaRPr>
          </a:p>
          <a:p>
            <a:pPr marL="396202" lvl="1" indent="-198101">
              <a:lnSpc>
                <a:spcPts val="2569"/>
              </a:lnSpc>
              <a:buFont typeface="Arial"/>
              <a:buChar char="•"/>
            </a:pPr>
            <a:r>
              <a:rPr lang="en-US" sz="1835">
                <a:solidFill>
                  <a:srgbClr val="000000"/>
                </a:solidFill>
                <a:latin typeface="Source Sans 3"/>
                <a:ea typeface="Source Sans 3"/>
                <a:cs typeface="Source Sans 3"/>
                <a:sym typeface="Source Sans 3"/>
              </a:rPr>
              <a:t>Top skills represent the majority of identified gaps</a:t>
            </a:r>
          </a:p>
          <a:p>
            <a:pPr>
              <a:lnSpc>
                <a:spcPts val="2569"/>
              </a:lnSpc>
            </a:pPr>
            <a:endParaRPr lang="en-US" sz="1835">
              <a:solidFill>
                <a:srgbClr val="000000"/>
              </a:solidFill>
              <a:latin typeface="Source Sans 3"/>
              <a:ea typeface="Source Sans 3"/>
              <a:cs typeface="Source Sans 3"/>
              <a:sym typeface="Source Sans 3"/>
            </a:endParaRPr>
          </a:p>
          <a:p>
            <a:pPr marL="396202" lvl="1" indent="-198101">
              <a:lnSpc>
                <a:spcPts val="2569"/>
              </a:lnSpc>
              <a:buFont typeface="Arial"/>
              <a:buChar char="•"/>
            </a:pPr>
            <a:r>
              <a:rPr lang="en-US" sz="1835">
                <a:solidFill>
                  <a:srgbClr val="000000"/>
                </a:solidFill>
                <a:latin typeface="Source Sans 3"/>
                <a:ea typeface="Source Sans 3"/>
                <a:cs typeface="Source Sans 3"/>
                <a:sym typeface="Source Sans 3"/>
              </a:rPr>
              <a:t>Lower-ranked skills may be better suited for targeted/regional training</a:t>
            </a:r>
          </a:p>
          <a:p>
            <a:pPr algn="ctr">
              <a:lnSpc>
                <a:spcPts val="2569"/>
              </a:lnSpc>
            </a:pPr>
            <a:endParaRPr lang="en-US" sz="1835">
              <a:solidFill>
                <a:srgbClr val="000000"/>
              </a:solidFill>
              <a:latin typeface="Source Sans 3"/>
              <a:ea typeface="Source Sans 3"/>
              <a:cs typeface="Source Sans 3"/>
              <a:sym typeface="Source Sans 3"/>
            </a:endParaRPr>
          </a:p>
          <a:p>
            <a:pPr algn="ctr">
              <a:lnSpc>
                <a:spcPts val="2569"/>
              </a:lnSpc>
            </a:pPr>
            <a:endParaRPr lang="en-US" sz="1835">
              <a:solidFill>
                <a:srgbClr val="000000"/>
              </a:solidFill>
              <a:latin typeface="Source Sans 3"/>
              <a:ea typeface="Source Sans 3"/>
              <a:cs typeface="Source Sans 3"/>
              <a:sym typeface="Source Sans 3"/>
            </a:endParaRPr>
          </a:p>
          <a:p>
            <a:pPr algn="ctr">
              <a:lnSpc>
                <a:spcPts val="2569"/>
              </a:lnSpc>
              <a:spcBef>
                <a:spcPct val="0"/>
              </a:spcBef>
            </a:pPr>
            <a:r>
              <a:rPr lang="en-US" sz="1835" b="1">
                <a:solidFill>
                  <a:srgbClr val="000000"/>
                </a:solidFill>
                <a:latin typeface="Source Sans 3 Bold"/>
                <a:ea typeface="Source Sans 3 Bold"/>
                <a:cs typeface="Source Sans 3 Bold"/>
                <a:sym typeface="Source Sans 3 Bold"/>
              </a:rPr>
              <a:t>Regional data shows these needs often occur in combination, reinforcing the need for bundled training approaches.</a:t>
            </a:r>
          </a:p>
        </p:txBody>
      </p:sp>
      <p:grpSp>
        <p:nvGrpSpPr>
          <p:cNvPr id="5" name="Group 5"/>
          <p:cNvGrpSpPr/>
          <p:nvPr/>
        </p:nvGrpSpPr>
        <p:grpSpPr>
          <a:xfrm>
            <a:off x="568750" y="953156"/>
            <a:ext cx="7781733" cy="2013917"/>
            <a:chOff x="0" y="0"/>
            <a:chExt cx="3074265" cy="795622"/>
          </a:xfrm>
        </p:grpSpPr>
        <p:sp>
          <p:nvSpPr>
            <p:cNvPr id="6" name="Freeform 6"/>
            <p:cNvSpPr/>
            <p:nvPr/>
          </p:nvSpPr>
          <p:spPr>
            <a:xfrm>
              <a:off x="0" y="0"/>
              <a:ext cx="3074265" cy="795622"/>
            </a:xfrm>
            <a:custGeom>
              <a:avLst/>
              <a:gdLst/>
              <a:ahLst/>
              <a:cxnLst/>
              <a:rect l="l" t="t" r="r" b="b"/>
              <a:pathLst>
                <a:path w="3074265" h="795622">
                  <a:moveTo>
                    <a:pt x="0" y="0"/>
                  </a:moveTo>
                  <a:lnTo>
                    <a:pt x="3074265" y="0"/>
                  </a:lnTo>
                  <a:lnTo>
                    <a:pt x="3074265" y="795622"/>
                  </a:lnTo>
                  <a:lnTo>
                    <a:pt x="0" y="795622"/>
                  </a:lnTo>
                  <a:close/>
                </a:path>
              </a:pathLst>
            </a:custGeom>
            <a:ln w="38100" cap="sq">
              <a:solidFill>
                <a:srgbClr val="FF3131"/>
              </a:solidFill>
              <a:prstDash val="solid"/>
              <a:miter/>
            </a:ln>
          </p:spPr>
          <p:txBody>
            <a:bodyPr/>
            <a:lstStyle/>
            <a:p>
              <a:endParaRPr lang="en-US" sz="1200"/>
            </a:p>
          </p:txBody>
        </p:sp>
        <p:sp>
          <p:nvSpPr>
            <p:cNvPr id="7" name="TextBox 7"/>
            <p:cNvSpPr txBox="1"/>
            <p:nvPr/>
          </p:nvSpPr>
          <p:spPr>
            <a:xfrm>
              <a:off x="0" y="-38100"/>
              <a:ext cx="3074265" cy="833722"/>
            </a:xfrm>
            <a:prstGeom prst="rect">
              <a:avLst/>
            </a:prstGeom>
          </p:spPr>
          <p:txBody>
            <a:bodyPr lIns="33867" tIns="33867" rIns="33867" bIns="33867" rtlCol="0" anchor="ctr"/>
            <a:lstStyle/>
            <a:p>
              <a:pPr algn="ctr">
                <a:lnSpc>
                  <a:spcPts val="1773"/>
                </a:lnSpc>
                <a:spcBef>
                  <a:spcPct val="0"/>
                </a:spcBef>
              </a:pPr>
              <a:endParaRPr sz="1200"/>
            </a:p>
          </p:txBody>
        </p:sp>
      </p:grpSp>
    </p:spTree>
  </p:cSld>
  <p:clrMapOvr>
    <a:masterClrMapping/>
  </p:clrMapOvr>
</p:sld>
</file>

<file path=ppt/theme/theme1.xml><?xml version="1.0" encoding="utf-8"?>
<a:theme xmlns:a="http://schemas.openxmlformats.org/drawingml/2006/main" name="1_Office Theme">
  <a:themeElements>
    <a:clrScheme name="GTC 1">
      <a:dk1>
        <a:srgbClr val="1F455D"/>
      </a:dk1>
      <a:lt1>
        <a:srgbClr val="FEFFFF"/>
      </a:lt1>
      <a:dk2>
        <a:srgbClr val="1F455D"/>
      </a:dk2>
      <a:lt2>
        <a:srgbClr val="FEFFFF"/>
      </a:lt2>
      <a:accent1>
        <a:srgbClr val="177E88"/>
      </a:accent1>
      <a:accent2>
        <a:srgbClr val="084B61"/>
      </a:accent2>
      <a:accent3>
        <a:srgbClr val="DA3933"/>
      </a:accent3>
      <a:accent4>
        <a:srgbClr val="FEC757"/>
      </a:accent4>
      <a:accent5>
        <a:srgbClr val="E9E1B7"/>
      </a:accent5>
      <a:accent6>
        <a:srgbClr val="FA8500"/>
      </a:accent6>
      <a:hlink>
        <a:srgbClr val="177E88"/>
      </a:hlink>
      <a:folHlink>
        <a:srgbClr val="FEC7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809</TotalTime>
  <Words>1929</Words>
  <Application>Microsoft Macintosh PowerPoint</Application>
  <PresentationFormat>Widescreen</PresentationFormat>
  <Paragraphs>254</Paragraphs>
  <Slides>22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Canva Sans</vt:lpstr>
      <vt:lpstr>Canva Sans Bold</vt:lpstr>
      <vt:lpstr>Open Sans</vt:lpstr>
      <vt:lpstr>Source Sans 3</vt:lpstr>
      <vt:lpstr>Source Sans 3 Bold</vt:lpstr>
      <vt:lpstr>1_Office Theme</vt:lpstr>
      <vt:lpstr>2026 ENA Overview</vt:lpstr>
      <vt:lpstr>Survey Response Summary  (N=373)</vt:lpstr>
      <vt:lpstr>Trauma Skill Training Needs  (N=373)</vt:lpstr>
      <vt:lpstr>Barriers to Training Access and Attendance  (N=373)</vt:lpstr>
      <vt:lpstr>Preferred Training Delivery  (N=373)</vt:lpstr>
      <vt:lpstr>2026 ENA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2026 EMS Needs Assessment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Grace Threadgill</dc:creator>
  <cp:lastModifiedBy>Shelnutt, Crystal</cp:lastModifiedBy>
  <cp:revision>3</cp:revision>
  <dcterms:created xsi:type="dcterms:W3CDTF">2026-04-06T13:40:39Z</dcterms:created>
  <dcterms:modified xsi:type="dcterms:W3CDTF">2026-04-09T10:14:16Z</dcterms:modified>
</cp:coreProperties>
</file>