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sldIdLst>
    <p:sldId id="301" r:id="rId2"/>
    <p:sldId id="378" r:id="rId3"/>
    <p:sldId id="376" r:id="rId4"/>
    <p:sldId id="37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a Abston" initials="DA" lastIdx="1" clrIdx="0">
    <p:extLst>
      <p:ext uri="{19B8F6BF-5375-455C-9EA6-DF929625EA0E}">
        <p15:presenceInfo xmlns:p15="http://schemas.microsoft.com/office/powerpoint/2012/main" userId="S::dena@gtcnc.org::082a7f78-6485-4033-9ffc-72adb326e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9" autoAdjust="0"/>
    <p:restoredTop sz="79904"/>
  </p:normalViewPr>
  <p:slideViewPr>
    <p:cSldViewPr snapToGrid="0" snapToObjects="1">
      <p:cViewPr varScale="1">
        <p:scale>
          <a:sx n="146" d="100"/>
          <a:sy n="146" d="100"/>
        </p:scale>
        <p:origin x="1600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4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TCNC/Library/Application%20Support/Box/Box%20Edit/Documents/766705639069/SUPERSPEEDER%20AND%20FIREWORKS%20TRACK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TCNC/Library/Application%20Support/Box/Box%20Edit/Documents/924659743212/SUPERSPEEDER%20AND%20FIREWORKS%20TRACK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TCNC/Library/Application%20Support/Box/Box%20Edit/Documents/924659743212/SUPERSPEEDER%20AND%20FIREWORKS%20TRACK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88889790291408E-2"/>
          <c:y val="3.0726250225168207E-2"/>
          <c:w val="0.96222222041941718"/>
          <c:h val="0.93854749954966354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956016"/>
        <c:axId val="474957648"/>
      </c:lineChart>
      <c:catAx>
        <c:axId val="474956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4957648"/>
        <c:crosses val="autoZero"/>
        <c:auto val="1"/>
        <c:lblAlgn val="ctr"/>
        <c:lblOffset val="100"/>
        <c:noMultiLvlLbl val="0"/>
      </c:catAx>
      <c:valAx>
        <c:axId val="474957648"/>
        <c:scaling>
          <c:orientation val="minMax"/>
          <c:max val="26000000"/>
          <c:min val="2000000"/>
        </c:scaling>
        <c:delete val="1"/>
        <c:axPos val="l"/>
        <c:numFmt formatCode="_(&quot;$&quot;* #,##0_);_(&quot;$&quot;* \(#,##0\);_(&quot;$&quot;* &quot;-&quot;_);_(@_)" sourceLinked="0"/>
        <c:majorTickMark val="none"/>
        <c:minorTickMark val="none"/>
        <c:tickLblPos val="nextTo"/>
        <c:crossAx val="474956016"/>
        <c:crosses val="autoZero"/>
        <c:crossBetween val="between"/>
        <c:majorUnit val="30000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SUPER SPEEDER REVENUE (Prior Year Revenue)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Sheet1!$A$4:$A$15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Sheet1!$B$4:$B$15</c:f>
              <c:numCache>
                <c:formatCode>_("$"* #,##0.00_);_("$"* \(#,##0.00\);_("$"* "-"??_);_(@_)</c:formatCode>
                <c:ptCount val="12"/>
                <c:pt idx="0">
                  <c:v>2036905</c:v>
                </c:pt>
                <c:pt idx="1">
                  <c:v>14167499</c:v>
                </c:pt>
                <c:pt idx="2">
                  <c:v>18390393</c:v>
                </c:pt>
                <c:pt idx="3">
                  <c:v>18593040</c:v>
                </c:pt>
                <c:pt idx="4">
                  <c:v>19120186</c:v>
                </c:pt>
                <c:pt idx="5">
                  <c:v>22372600</c:v>
                </c:pt>
                <c:pt idx="6">
                  <c:v>21577826</c:v>
                </c:pt>
                <c:pt idx="7">
                  <c:v>21583418</c:v>
                </c:pt>
                <c:pt idx="8">
                  <c:v>21406516</c:v>
                </c:pt>
                <c:pt idx="9">
                  <c:v>23495825</c:v>
                </c:pt>
                <c:pt idx="10">
                  <c:v>23014101</c:v>
                </c:pt>
                <c:pt idx="11">
                  <c:v>21444839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8E-844A-8D6E-7B5F82470485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ALLOCATION TO GEORGIA TRAUMA COMMISSION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Sheet1!$A$4:$A$15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Sheet1!$C$4:$C$15</c:f>
              <c:numCache>
                <c:formatCode>_("$"* #,##0.00_);_("$"* \(#,##0.00\);_("$"* "-"??_);_(@_)</c:formatCode>
                <c:ptCount val="12"/>
                <c:pt idx="0">
                  <c:v>10384017</c:v>
                </c:pt>
                <c:pt idx="1">
                  <c:v>17303758</c:v>
                </c:pt>
                <c:pt idx="2">
                  <c:v>15459098</c:v>
                </c:pt>
                <c:pt idx="3">
                  <c:v>15345972</c:v>
                </c:pt>
                <c:pt idx="4">
                  <c:v>16360468</c:v>
                </c:pt>
                <c:pt idx="5">
                  <c:v>16372494</c:v>
                </c:pt>
                <c:pt idx="6">
                  <c:v>16385345</c:v>
                </c:pt>
                <c:pt idx="7">
                  <c:v>16390251</c:v>
                </c:pt>
                <c:pt idx="8">
                  <c:v>16744079</c:v>
                </c:pt>
                <c:pt idx="9">
                  <c:v>16751298</c:v>
                </c:pt>
                <c:pt idx="10">
                  <c:v>14406895</c:v>
                </c:pt>
                <c:pt idx="11">
                  <c:v>14406895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8E-844A-8D6E-7B5F82470485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AMENDED FUNDS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Sheet1!$A$4:$A$15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Sheet1!$D$4:$D$15</c:f>
              <c:numCache>
                <c:formatCode>_("$"* #,##0.00_);_("$"* \(#,##0.00\);_("$"* "-"??_);_(@_)</c:formatCode>
                <c:ptCount val="12"/>
                <c:pt idx="6">
                  <c:v>17475377</c:v>
                </c:pt>
                <c:pt idx="7">
                  <c:v>21760159</c:v>
                </c:pt>
                <c:pt idx="8">
                  <c:v>22565420</c:v>
                </c:pt>
                <c:pt idx="9">
                  <c:v>23510207</c:v>
                </c:pt>
                <c:pt idx="10">
                  <c:v>23557846</c:v>
                </c:pt>
                <c:pt idx="11">
                  <c:v>22942701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8E-844A-8D6E-7B5F82470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4956016"/>
        <c:axId val="474957648"/>
      </c:lineChart>
      <c:catAx>
        <c:axId val="47495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957648"/>
        <c:crosses val="autoZero"/>
        <c:auto val="1"/>
        <c:lblAlgn val="ctr"/>
        <c:lblOffset val="100"/>
        <c:noMultiLvlLbl val="0"/>
      </c:catAx>
      <c:valAx>
        <c:axId val="474957648"/>
        <c:scaling>
          <c:orientation val="minMax"/>
          <c:max val="27000000"/>
          <c:min val="2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956016"/>
        <c:crosses val="autoZero"/>
        <c:crossBetween val="between"/>
        <c:majorUnit val="5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570782609560679E-2"/>
          <c:y val="0.80084416022741889"/>
          <c:w val="0.89999988219881411"/>
          <c:h val="0.180284927426589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Sheet1!$B$69</c:f>
              <c:strCache>
                <c:ptCount val="1"/>
                <c:pt idx="0">
                  <c:v>FY 2021 Super Speeder 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Sheet1!$A$70:$A$81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Sheet1!$B$70:$B$81</c:f>
              <c:numCache>
                <c:formatCode>_("$"* #,##0.00_);_("$"* \(#,##0.00\);_("$"* "-"??_);_(@_)</c:formatCode>
                <c:ptCount val="12"/>
                <c:pt idx="0">
                  <c:v>1882436</c:v>
                </c:pt>
                <c:pt idx="1">
                  <c:v>1419808</c:v>
                </c:pt>
                <c:pt idx="2">
                  <c:v>1169957</c:v>
                </c:pt>
                <c:pt idx="3">
                  <c:v>1693260</c:v>
                </c:pt>
                <c:pt idx="4">
                  <c:v>1450696</c:v>
                </c:pt>
                <c:pt idx="5">
                  <c:v>1236853</c:v>
                </c:pt>
                <c:pt idx="6">
                  <c:v>1919992</c:v>
                </c:pt>
                <c:pt idx="7">
                  <c:v>1617820</c:v>
                </c:pt>
                <c:pt idx="8">
                  <c:v>2910453</c:v>
                </c:pt>
                <c:pt idx="9">
                  <c:v>2276808</c:v>
                </c:pt>
                <c:pt idx="10">
                  <c:v>1806259</c:v>
                </c:pt>
                <c:pt idx="11">
                  <c:v>2060498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2C-5F4F-AAF4-0EE2DA0B4D28}"/>
            </c:ext>
          </c:extLst>
        </c:ser>
        <c:ser>
          <c:idx val="1"/>
          <c:order val="1"/>
          <c:tx>
            <c:strRef>
              <c:f>Sheet1!$C$69</c:f>
              <c:strCache>
                <c:ptCount val="1"/>
                <c:pt idx="0">
                  <c:v>FY 2022 Super Speeder Revenue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Sheet1!$A$70:$A$81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Sheet1!$C$70:$C$81</c:f>
              <c:numCache>
                <c:formatCode>_("$"* #,##0.00_);_("$"* \(#,##0.00\);_("$"* "-"??_);_(@_)</c:formatCode>
                <c:ptCount val="12"/>
                <c:pt idx="0">
                  <c:v>1580677</c:v>
                </c:pt>
                <c:pt idx="1">
                  <c:v>1819771</c:v>
                </c:pt>
                <c:pt idx="2">
                  <c:v>1711511</c:v>
                </c:pt>
                <c:pt idx="3">
                  <c:v>1783292</c:v>
                </c:pt>
                <c:pt idx="4">
                  <c:v>1727838</c:v>
                </c:pt>
                <c:pt idx="5">
                  <c:v>1745252</c:v>
                </c:pt>
                <c:pt idx="6">
                  <c:v>1877197</c:v>
                </c:pt>
                <c:pt idx="7">
                  <c:v>1475225</c:v>
                </c:pt>
                <c:pt idx="8">
                  <c:v>2441432</c:v>
                </c:pt>
                <c:pt idx="9">
                  <c:v>1803481</c:v>
                </c:pt>
                <c:pt idx="10">
                  <c:v>1744027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2C-5F4F-AAF4-0EE2DA0B4D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562015"/>
        <c:axId val="387009807"/>
      </c:lineChart>
      <c:catAx>
        <c:axId val="3805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009807"/>
        <c:crosses val="autoZero"/>
        <c:auto val="1"/>
        <c:lblAlgn val="ctr"/>
        <c:lblOffset val="100"/>
        <c:noMultiLvlLbl val="0"/>
      </c:catAx>
      <c:valAx>
        <c:axId val="387009807"/>
        <c:scaling>
          <c:orientation val="minMax"/>
          <c:max val="3000000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62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058992875741191E-2"/>
          <c:y val="0.89529638883185658"/>
          <c:w val="0.87494084075291045"/>
          <c:h val="7.76125173652311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D635B-47B2-174B-B334-1A06086BD24D}" type="datetimeFigureOut">
              <a:rPr lang="en-US" smtClean="0"/>
              <a:t>6/3/22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B7423-3A33-4947-83FC-59CA0A070A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94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Slide one – Title slide</a:t>
            </a:r>
          </a:p>
          <a:p>
            <a:r>
              <a:rPr lang="en-US" dirty="0"/>
              <a:t>Slide two – Year over Year Revenue – for reference, this will not change but once a year but since we only meet four times per year, it is a good “level – setter” to bring some context</a:t>
            </a:r>
          </a:p>
          <a:p>
            <a:r>
              <a:rPr lang="en-US" dirty="0"/>
              <a:t>Side three – After the year over year, this shows YTD revenues for current fiscal year over YTD revenues from prior YTD.  With exception of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B7423-3A33-4947-83FC-59CA0A070A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6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B7423-3A33-4947-83FC-59CA0A070A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92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B7423-3A33-4947-83FC-59CA0A070A5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25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B7423-3A33-4947-83FC-59CA0A070A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2C37-2505-1A41-8433-1E60075CFE6A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F748-FE78-4A4D-A6A2-178D29CBB5BD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849A-73E7-FB4F-A254-C1E1D64B1DBB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6D2-0F54-F642-A343-F3A3934C9040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DCC5-FE93-FB42-BC12-B4974C8BFC02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4C-49D9-E543-97EE-C52AE9AB0AAE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ACA7-438C-9543-9E58-9B10A4B58ED7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052E-6D4D-8A48-AA5F-1E3343ED8BBB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5DF7-3A5B-2145-946A-3E78D46D3F6F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BC46-EB34-534C-A8EE-EB6CEDEA1FF7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1498-86BC-834C-8F19-747733A8975E}" type="datetime1">
              <a:rPr lang="en-US" smtClean="0"/>
              <a:t>6/3/22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96CBA5-612B-054F-A2F3-44478AB34341}" type="datetime1">
              <a:rPr lang="en-US" smtClean="0"/>
              <a:t>6/3/22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C39827-97BA-B640-9974-3BCDD8587670}"/>
              </a:ext>
            </a:extLst>
          </p:cNvPr>
          <p:cNvSpPr txBox="1"/>
          <p:nvPr/>
        </p:nvSpPr>
        <p:spPr>
          <a:xfrm>
            <a:off x="777838" y="1899206"/>
            <a:ext cx="69601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Super Speeder Revenue Summary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00550C-2041-5941-B089-7FB135B9F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73DFE8A3-DB18-6C5B-B3BF-A38347040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2" y="6045200"/>
            <a:ext cx="2175938" cy="77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7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C99DA0-29DD-7348-859C-A99573FC66BB}"/>
              </a:ext>
            </a:extLst>
          </p:cNvPr>
          <p:cNvSpPr txBox="1"/>
          <p:nvPr/>
        </p:nvSpPr>
        <p:spPr>
          <a:xfrm>
            <a:off x="460652" y="123946"/>
            <a:ext cx="8222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Revenue to Budget Comparison: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Super Speeder </a:t>
            </a:r>
          </a:p>
          <a:p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EED9F-5DB2-8643-A84F-E11A9A49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F6137E6F-1AA2-8B47-AA6F-F4E86FCF0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2" y="6045200"/>
            <a:ext cx="2175938" cy="777121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9E11E24-BBD9-644B-B772-15010B537D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956517"/>
              </p:ext>
            </p:extLst>
          </p:nvPr>
        </p:nvGraphicFramePr>
        <p:xfrm>
          <a:off x="582706" y="1334246"/>
          <a:ext cx="7395882" cy="4546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9F9F85F-6996-2E45-8AC2-BAFA2C8F5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498630"/>
              </p:ext>
            </p:extLst>
          </p:nvPr>
        </p:nvGraphicFramePr>
        <p:xfrm>
          <a:off x="460651" y="1334246"/>
          <a:ext cx="7639991" cy="4710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4598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C99DA0-29DD-7348-859C-A99573FC66BB}"/>
              </a:ext>
            </a:extLst>
          </p:cNvPr>
          <p:cNvSpPr txBox="1"/>
          <p:nvPr/>
        </p:nvSpPr>
        <p:spPr>
          <a:xfrm>
            <a:off x="113794" y="155611"/>
            <a:ext cx="82226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		 Super Speeder Revenues			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FY 2021 vs. FY 2022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EED9F-5DB2-8643-A84F-E11A9A49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7C36650B-2D5B-2A7B-1F4D-2C776EB6A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2" y="6045200"/>
            <a:ext cx="2175938" cy="777121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6C0F240-32FD-774D-9693-BF5D3C0520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459297"/>
              </p:ext>
            </p:extLst>
          </p:nvPr>
        </p:nvGraphicFramePr>
        <p:xfrm>
          <a:off x="879565" y="1898650"/>
          <a:ext cx="7236823" cy="3750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211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B3E3C0-A872-8246-BFE5-1E974FE8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4582D65-819D-724D-AA80-4B0CD8CE4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85927"/>
              </p:ext>
            </p:extLst>
          </p:nvPr>
        </p:nvGraphicFramePr>
        <p:xfrm>
          <a:off x="416790" y="2149227"/>
          <a:ext cx="7620001" cy="3835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363">
                  <a:extLst>
                    <a:ext uri="{9D8B030D-6E8A-4147-A177-3AD203B41FA5}">
                      <a16:colId xmlns:a16="http://schemas.microsoft.com/office/drawing/2014/main" val="1133922054"/>
                    </a:ext>
                  </a:extLst>
                </a:gridCol>
                <a:gridCol w="1943492">
                  <a:extLst>
                    <a:ext uri="{9D8B030D-6E8A-4147-A177-3AD203B41FA5}">
                      <a16:colId xmlns:a16="http://schemas.microsoft.com/office/drawing/2014/main" val="4277811785"/>
                    </a:ext>
                  </a:extLst>
                </a:gridCol>
                <a:gridCol w="1943492">
                  <a:extLst>
                    <a:ext uri="{9D8B030D-6E8A-4147-A177-3AD203B41FA5}">
                      <a16:colId xmlns:a16="http://schemas.microsoft.com/office/drawing/2014/main" val="1549911360"/>
                    </a:ext>
                  </a:extLst>
                </a:gridCol>
                <a:gridCol w="1638461">
                  <a:extLst>
                    <a:ext uri="{9D8B030D-6E8A-4147-A177-3AD203B41FA5}">
                      <a16:colId xmlns:a16="http://schemas.microsoft.com/office/drawing/2014/main" val="817614594"/>
                    </a:ext>
                  </a:extLst>
                </a:gridCol>
                <a:gridCol w="1371193">
                  <a:extLst>
                    <a:ext uri="{9D8B030D-6E8A-4147-A177-3AD203B41FA5}">
                      <a16:colId xmlns:a16="http://schemas.microsoft.com/office/drawing/2014/main" val="212878967"/>
                    </a:ext>
                  </a:extLst>
                </a:gridCol>
              </a:tblGrid>
              <a:tr h="887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Month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FY 2021 Cumulative Total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FY 2022 Cumulative Total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Cumulative Variance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Percentage +/-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extLst>
                  <a:ext uri="{0D108BD9-81ED-4DB2-BD59-A6C34878D82A}">
                    <a16:rowId xmlns:a16="http://schemas.microsoft.com/office/drawing/2014/main" val="3631257709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Jul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1,882,436.00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1,580,677.00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$                     (301,759.00)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1926358845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Aug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3,302,244.00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3,400,448.00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98,204.00 </a:t>
                      </a:r>
                      <a:endParaRPr lang="en-US" sz="1100" b="0" i="0" u="none" strike="noStrike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3%</a:t>
                      </a:r>
                      <a:endParaRPr lang="en-US" sz="1100" b="0" i="0" u="none" strike="noStrike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1121047481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Sept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4,472,201.00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5,111,959.00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639,758.00 </a:t>
                      </a:r>
                      <a:endParaRPr lang="en-US" sz="1100" b="0" i="0" u="none" strike="noStrike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0" i="0" u="none" strike="noStrike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115593889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Oct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6,165,461.00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6,895,251.00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729,790.00 </a:t>
                      </a:r>
                      <a:endParaRPr lang="en-US" sz="11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0" i="0" u="none" strike="noStrike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840875035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Nov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7,616,157.00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8,623,089.00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1,006,932.00                 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818669811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Dec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8,853,010.00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10,368,341.00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1,515,331.00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1675005930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Jan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10,773,002.00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12,245,538.00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1,472,536.00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2564425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Feb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12,390,822.00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91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13,720,763.00</a:t>
                      </a:r>
                    </a:p>
                  </a:txBody>
                  <a:tcPr marL="0" marR="0" marT="91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1,329,941.00 </a:t>
                      </a:r>
                    </a:p>
                  </a:txBody>
                  <a:tcPr marL="0" marR="0" marT="91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11%</a:t>
                      </a:r>
                    </a:p>
                  </a:txBody>
                  <a:tcPr marL="0" marR="0" marT="91440" marB="0" anchor="b"/>
                </a:tc>
                <a:extLst>
                  <a:ext uri="{0D108BD9-81ED-4DB2-BD59-A6C34878D82A}">
                    <a16:rowId xmlns:a16="http://schemas.microsoft.com/office/drawing/2014/main" val="1531886588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Mar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15,301,275.00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16,162,195.00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     860,920.00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6%</a:t>
                      </a: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2199390759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Apr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17,578,083.00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17,965,676.00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     387,593.00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2%</a:t>
                      </a: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065336462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May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19,384,342.00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19,709,703.00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     325,361.00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880196373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Jun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21,444,840.00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6413396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EF845B1-1B58-D442-B7ED-4AEBC3DC3520}"/>
              </a:ext>
            </a:extLst>
          </p:cNvPr>
          <p:cNvSpPr txBox="1"/>
          <p:nvPr/>
        </p:nvSpPr>
        <p:spPr>
          <a:xfrm>
            <a:off x="1399309" y="210235"/>
            <a:ext cx="59297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Super Speeder Cumulative Revenue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FY 2021 vs. FY 2022</a:t>
            </a:r>
          </a:p>
        </p:txBody>
      </p:sp>
    </p:spTree>
    <p:extLst>
      <p:ext uri="{BB962C8B-B14F-4D97-AF65-F5344CB8AC3E}">
        <p14:creationId xmlns:p14="http://schemas.microsoft.com/office/powerpoint/2010/main" val="1290572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4557</TotalTime>
  <Words>270</Words>
  <Application>Microsoft Macintosh PowerPoint</Application>
  <PresentationFormat>On-screen Show (4:3)</PresentationFormat>
  <Paragraphs>81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Default Theme</vt:lpstr>
      <vt:lpstr>PowerPoint Presentation</vt:lpstr>
      <vt:lpstr>PowerPoint Presentation</vt:lpstr>
      <vt:lpstr>PowerPoint Presentation</vt:lpstr>
      <vt:lpstr>PowerPoint Presentation</vt:lpstr>
    </vt:vector>
  </TitlesOfParts>
  <Company>Georgia Trauma Care Network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Georgia Trauma System 2017 Annual Report  Senate Health and Human Services Committee Senator Renee Unterman, Madam Chair  January 30, 2018</dc:title>
  <dc:creator>Dena Abston</dc:creator>
  <cp:lastModifiedBy>Katie Hamilton</cp:lastModifiedBy>
  <cp:revision>241</cp:revision>
  <cp:lastPrinted>2018-01-29T14:17:56Z</cp:lastPrinted>
  <dcterms:created xsi:type="dcterms:W3CDTF">2018-01-26T13:51:39Z</dcterms:created>
  <dcterms:modified xsi:type="dcterms:W3CDTF">2022-06-04T04:02:16Z</dcterms:modified>
</cp:coreProperties>
</file>